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1" r:id="rId6"/>
    <p:sldId id="260" r:id="rId7"/>
    <p:sldId id="262" r:id="rId8"/>
    <p:sldId id="281" r:id="rId9"/>
    <p:sldId id="282" r:id="rId10"/>
    <p:sldId id="283" r:id="rId11"/>
    <p:sldId id="263" r:id="rId12"/>
    <p:sldId id="264" r:id="rId13"/>
    <p:sldId id="265" r:id="rId14"/>
    <p:sldId id="267" r:id="rId15"/>
    <p:sldId id="268" r:id="rId16"/>
    <p:sldId id="269" r:id="rId17"/>
    <p:sldId id="284" r:id="rId18"/>
    <p:sldId id="279" r:id="rId19"/>
    <p:sldId id="270" r:id="rId20"/>
    <p:sldId id="271" r:id="rId21"/>
    <p:sldId id="272" r:id="rId22"/>
    <p:sldId id="285" r:id="rId23"/>
    <p:sldId id="286" r:id="rId24"/>
    <p:sldId id="273" r:id="rId25"/>
    <p:sldId id="288" r:id="rId26"/>
    <p:sldId id="289" r:id="rId27"/>
    <p:sldId id="291" r:id="rId28"/>
    <p:sldId id="292" r:id="rId29"/>
    <p:sldId id="293" r:id="rId30"/>
    <p:sldId id="294" r:id="rId31"/>
    <p:sldId id="295" r:id="rId32"/>
    <p:sldId id="296" r:id="rId33"/>
    <p:sldId id="297" r:id="rId34"/>
    <p:sldId id="298" r:id="rId35"/>
    <p:sldId id="299" r:id="rId36"/>
    <p:sldId id="280" r:id="rId37"/>
    <p:sldId id="274" r:id="rId38"/>
    <p:sldId id="275" r:id="rId39"/>
    <p:sldId id="266" r:id="rId40"/>
    <p:sldId id="300" r:id="rId41"/>
    <p:sldId id="276"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5" autoAdjust="0"/>
    <p:restoredTop sz="94718" autoAdjust="0"/>
  </p:normalViewPr>
  <p:slideViewPr>
    <p:cSldViewPr>
      <p:cViewPr varScale="1">
        <p:scale>
          <a:sx n="69" d="100"/>
          <a:sy n="69" d="100"/>
        </p:scale>
        <p:origin x="-1104" y="-108"/>
      </p:cViewPr>
      <p:guideLst>
        <p:guide orient="horz" pos="2160"/>
        <p:guide pos="2880"/>
      </p:guideLst>
    </p:cSldViewPr>
  </p:slideViewPr>
  <p:outlineViewPr>
    <p:cViewPr>
      <p:scale>
        <a:sx n="33" d="100"/>
        <a:sy n="33" d="100"/>
      </p:scale>
      <p:origin x="0" y="52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B3D7F-4413-4040-9C93-E9CC1901F690}" type="datetimeFigureOut">
              <a:rPr lang="en-US" smtClean="0"/>
              <a:t>9/7/2013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E004B-1D11-46EF-9587-6F6ABFF161AD}" type="slidenum">
              <a:rPr lang="en-US" smtClean="0"/>
              <a:t>‹#›</a:t>
            </a:fld>
            <a:endParaRPr lang="en-US" dirty="0"/>
          </a:p>
        </p:txBody>
      </p:sp>
    </p:spTree>
    <p:extLst>
      <p:ext uri="{BB962C8B-B14F-4D97-AF65-F5344CB8AC3E}">
        <p14:creationId xmlns:p14="http://schemas.microsoft.com/office/powerpoint/2010/main" val="108620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a:t>
            </a:r>
            <a:r>
              <a:rPr lang="en-US" dirty="0" smtClean="0"/>
              <a:t>ACH Origination for Batch and Transaction Clients</a:t>
            </a:r>
          </a:p>
        </p:txBody>
      </p:sp>
      <p:sp>
        <p:nvSpPr>
          <p:cNvPr id="4" name="Slide Number Placeholder 3"/>
          <p:cNvSpPr>
            <a:spLocks noGrp="1"/>
          </p:cNvSpPr>
          <p:nvPr>
            <p:ph type="sldNum" sz="quarter" idx="10"/>
          </p:nvPr>
        </p:nvSpPr>
        <p:spPr/>
        <p:txBody>
          <a:bodyPr/>
          <a:lstStyle/>
          <a:p>
            <a:fld id="{8F7E004B-1D11-46EF-9587-6F6ABFF161AD}" type="slidenum">
              <a:rPr lang="en-US" smtClean="0"/>
              <a:t>1</a:t>
            </a:fld>
            <a:endParaRPr lang="en-US" dirty="0"/>
          </a:p>
        </p:txBody>
      </p:sp>
    </p:spTree>
    <p:extLst>
      <p:ext uri="{BB962C8B-B14F-4D97-AF65-F5344CB8AC3E}">
        <p14:creationId xmlns:p14="http://schemas.microsoft.com/office/powerpoint/2010/main" val="336203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your first look at how Online Banking</a:t>
            </a:r>
            <a:r>
              <a:rPr lang="en-US" baseline="0" dirty="0" smtClean="0"/>
              <a:t> will look come September 23</a:t>
            </a:r>
            <a:r>
              <a:rPr lang="en-US" baseline="30000" dirty="0" smtClean="0"/>
              <a:t>rd</a:t>
            </a:r>
            <a:r>
              <a:rPr lang="en-US" baseline="0" dirty="0" smtClean="0"/>
              <a:t>. For ACH, the functions are located under the commercial link group.</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12</a:t>
            </a:fld>
            <a:endParaRPr lang="en-US" dirty="0"/>
          </a:p>
        </p:txBody>
      </p:sp>
    </p:spTree>
    <p:extLst>
      <p:ext uri="{BB962C8B-B14F-4D97-AF65-F5344CB8AC3E}">
        <p14:creationId xmlns:p14="http://schemas.microsoft.com/office/powerpoint/2010/main" val="321501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 here are the ACH transaction types located</a:t>
            </a:r>
            <a:r>
              <a:rPr lang="en-US" baseline="0" dirty="0" smtClean="0"/>
              <a:t> under the Commercial Link group.</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13</a:t>
            </a:fld>
            <a:endParaRPr lang="en-US" dirty="0"/>
          </a:p>
        </p:txBody>
      </p:sp>
    </p:spTree>
    <p:extLst>
      <p:ext uri="{BB962C8B-B14F-4D97-AF65-F5344CB8AC3E}">
        <p14:creationId xmlns:p14="http://schemas.microsoft.com/office/powerpoint/2010/main" val="182321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creating a recipient. To get started we’ll click on Recipients.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14</a:t>
            </a:fld>
            <a:endParaRPr lang="en-US" dirty="0"/>
          </a:p>
        </p:txBody>
      </p:sp>
    </p:spTree>
    <p:extLst>
      <p:ext uri="{BB962C8B-B14F-4D97-AF65-F5344CB8AC3E}">
        <p14:creationId xmlns:p14="http://schemas.microsoft.com/office/powerpoint/2010/main" val="250718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recipients screen,</a:t>
            </a:r>
            <a:r>
              <a:rPr lang="en-US" baseline="0" dirty="0" smtClean="0"/>
              <a:t> we’ll click on Add Recipient.</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15</a:t>
            </a:fld>
            <a:endParaRPr lang="en-US" dirty="0"/>
          </a:p>
        </p:txBody>
      </p:sp>
    </p:spTree>
    <p:extLst>
      <p:ext uri="{BB962C8B-B14F-4D97-AF65-F5344CB8AC3E}">
        <p14:creationId xmlns:p14="http://schemas.microsoft.com/office/powerpoint/2010/main" val="28601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 recipient you can add additional information. There are only two required fields for a recipient. Name and Display Name. Name is the name on the account at the other bank. The display name is how you will see the recipient on Online banking. It will not be displayed anywhere else. A new feature is the ability to notify your recipient of transaction originated to their account. The notification are sent via email and the email address will need to be populated. The field supports only one email address.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16</a:t>
            </a:fld>
            <a:endParaRPr lang="en-US" dirty="0"/>
          </a:p>
        </p:txBody>
      </p:sp>
    </p:spTree>
    <p:extLst>
      <p:ext uri="{BB962C8B-B14F-4D97-AF65-F5344CB8AC3E}">
        <p14:creationId xmlns:p14="http://schemas.microsoft.com/office/powerpoint/2010/main" val="360163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a:t>
            </a:r>
            <a:r>
              <a:rPr lang="en-US" baseline="0" dirty="0" smtClean="0"/>
              <a:t> need to add a payment. This is where we will create a single ACH payment. This is similar to ACH Transactions with the Legacy Online Banking service.</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17</a:t>
            </a:fld>
            <a:endParaRPr lang="en-US" dirty="0"/>
          </a:p>
        </p:txBody>
      </p:sp>
    </p:spTree>
    <p:extLst>
      <p:ext uri="{BB962C8B-B14F-4D97-AF65-F5344CB8AC3E}">
        <p14:creationId xmlns:p14="http://schemas.microsoft.com/office/powerpoint/2010/main" val="158108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payment screen, we’ll select ACH Single Payment. The process for Single Receipt is exactly the same as Single</a:t>
            </a:r>
            <a:r>
              <a:rPr lang="en-US" baseline="0" dirty="0" smtClean="0"/>
              <a:t> Payment. For our example we will show on Payments.</a:t>
            </a:r>
          </a:p>
          <a:p>
            <a:r>
              <a:rPr lang="en-US" baseline="0" dirty="0" smtClean="0"/>
              <a:t>Select Pay From: This is the company you wish to pay as, or, in other words the company name that will show on the transaction on your receiver’s account. In most cases, there will be only one option in this menu.</a:t>
            </a:r>
          </a:p>
          <a:p>
            <a:r>
              <a:rPr lang="en-US" baseline="0" dirty="0" smtClean="0"/>
              <a:t>From Account: This is the account that will fund the transfer. In the case of Single Receipt, it will be the account that is credited for the payment.</a:t>
            </a:r>
          </a:p>
          <a:p>
            <a:r>
              <a:rPr lang="en-US" baseline="0" dirty="0" smtClean="0"/>
              <a:t>Amount is for the sum of the transfer.</a:t>
            </a:r>
          </a:p>
          <a:p>
            <a:r>
              <a:rPr lang="en-US" baseline="0" dirty="0" smtClean="0"/>
              <a:t>Memo/Addendum is used to add additional information a transaction. Often banks do not include this on statements or online banking. It is an optional field.</a:t>
            </a:r>
          </a:p>
          <a:p>
            <a:r>
              <a:rPr lang="en-US" baseline="0" dirty="0" smtClean="0"/>
              <a:t>Since we are creating a single Payment, our template option will be defaulted to the Single Payment field. Enter a name for template. This name will only appear on Online Banking.</a:t>
            </a:r>
          </a:p>
          <a:p>
            <a:r>
              <a:rPr lang="en-US" baseline="0" dirty="0" smtClean="0"/>
              <a:t>Enter the account information for your receiver. If you have added other payments to this particular recipient, you can select that information by using Existing account option. For our example, we’ll enter a new account number.</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18</a:t>
            </a:fld>
            <a:endParaRPr lang="en-US" dirty="0"/>
          </a:p>
        </p:txBody>
      </p:sp>
    </p:spTree>
    <p:extLst>
      <p:ext uri="{BB962C8B-B14F-4D97-AF65-F5344CB8AC3E}">
        <p14:creationId xmlns:p14="http://schemas.microsoft.com/office/powerpoint/2010/main" val="193134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submit and you</a:t>
            </a:r>
            <a:r>
              <a:rPr lang="en-US" baseline="0" dirty="0" smtClean="0"/>
              <a:t> will be taken back to the recipient page. Here you will see you recipient information and the new payment listed on the right. This is similar to working with Templates on the legacy Online Banking service. Like the templates, this transaction has not been sent out for </a:t>
            </a:r>
            <a:r>
              <a:rPr lang="en-US" baseline="0" dirty="0" err="1" smtClean="0"/>
              <a:t>prcoessing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19</a:t>
            </a:fld>
            <a:endParaRPr lang="en-US" dirty="0"/>
          </a:p>
        </p:txBody>
      </p:sp>
    </p:spTree>
    <p:extLst>
      <p:ext uri="{BB962C8B-B14F-4D97-AF65-F5344CB8AC3E}">
        <p14:creationId xmlns:p14="http://schemas.microsoft.com/office/powerpoint/2010/main" val="362782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click on Single Payment from the Commercial</a:t>
            </a:r>
            <a:r>
              <a:rPr lang="en-US" baseline="0" dirty="0" smtClean="0"/>
              <a:t> menu so we can originate the transaction.</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20</a:t>
            </a:fld>
            <a:endParaRPr lang="en-US" dirty="0"/>
          </a:p>
        </p:txBody>
      </p:sp>
    </p:spTree>
    <p:extLst>
      <p:ext uri="{BB962C8B-B14F-4D97-AF65-F5344CB8AC3E}">
        <p14:creationId xmlns:p14="http://schemas.microsoft.com/office/powerpoint/2010/main" val="15726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single ACH Payment Screen, we’ll select a recipient from the drop down list. Here I’ve selected the payment we just created. You will notice that all of the payment information populates below. This is similar to selecting a template on the legacy online system.</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21</a:t>
            </a:fld>
            <a:endParaRPr lang="en-US" dirty="0"/>
          </a:p>
        </p:txBody>
      </p:sp>
    </p:spTree>
    <p:extLst>
      <p:ext uri="{BB962C8B-B14F-4D97-AF65-F5344CB8AC3E}">
        <p14:creationId xmlns:p14="http://schemas.microsoft.com/office/powerpoint/2010/main" val="246525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take a look at how Online Banking will be changing. Next,</a:t>
            </a:r>
            <a:r>
              <a:rPr lang="en-US" baseline="0" dirty="0" smtClean="0"/>
              <a:t> </a:t>
            </a:r>
            <a:r>
              <a:rPr lang="en-US" dirty="0" smtClean="0"/>
              <a:t>Enhancements to Online Banking.</a:t>
            </a:r>
            <a:r>
              <a:rPr lang="en-US" baseline="0" dirty="0" smtClean="0"/>
              <a:t> We will also look at creating single transactions and batches. Once we have created a batch, we’ll look at originating the batch. Finally, we’ll take your questions.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4</a:t>
            </a:fld>
            <a:endParaRPr lang="en-US" dirty="0"/>
          </a:p>
        </p:txBody>
      </p:sp>
    </p:spTree>
    <p:extLst>
      <p:ext uri="{BB962C8B-B14F-4D97-AF65-F5344CB8AC3E}">
        <p14:creationId xmlns:p14="http://schemas.microsoft.com/office/powerpoint/2010/main" val="2796734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click submit.</a:t>
            </a:r>
            <a:r>
              <a:rPr lang="en-US" baseline="0" dirty="0" smtClean="0"/>
              <a:t> You will be prompted to submit the Single Payment. Click OK.</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22</a:t>
            </a:fld>
            <a:endParaRPr lang="en-US" dirty="0"/>
          </a:p>
        </p:txBody>
      </p:sp>
    </p:spTree>
    <p:extLst>
      <p:ext uri="{BB962C8B-B14F-4D97-AF65-F5344CB8AC3E}">
        <p14:creationId xmlns:p14="http://schemas.microsoft.com/office/powerpoint/2010/main" val="93241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submitted, you will be taken to the approval screen. We’ll stop here with Single Transactions. Approving a transaction is the same process regardless of the type. We’ll take a look at approving a transaction after we create a payroll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23</a:t>
            </a:fld>
            <a:endParaRPr lang="en-US" dirty="0"/>
          </a:p>
        </p:txBody>
      </p:sp>
    </p:spTree>
    <p:extLst>
      <p:ext uri="{BB962C8B-B14F-4D97-AF65-F5344CB8AC3E}">
        <p14:creationId xmlns:p14="http://schemas.microsoft.com/office/powerpoint/2010/main" val="172049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batches occurs when you create your first recipient that will be in the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24</a:t>
            </a:fld>
            <a:endParaRPr lang="en-US" dirty="0"/>
          </a:p>
        </p:txBody>
      </p:sp>
    </p:spTree>
    <p:extLst>
      <p:ext uri="{BB962C8B-B14F-4D97-AF65-F5344CB8AC3E}">
        <p14:creationId xmlns:p14="http://schemas.microsoft.com/office/powerpoint/2010/main" val="1604067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a:t>
            </a:r>
            <a:r>
              <a:rPr lang="en-US" baseline="0" dirty="0" smtClean="0"/>
              <a:t> Single Payment, we are going into Recipients and entering the recipients information. Next we’ll add a payment. The next screen is where we will create the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25</a:t>
            </a:fld>
            <a:endParaRPr lang="en-US" dirty="0"/>
          </a:p>
        </p:txBody>
      </p:sp>
    </p:spTree>
    <p:extLst>
      <p:ext uri="{BB962C8B-B14F-4D97-AF65-F5344CB8AC3E}">
        <p14:creationId xmlns:p14="http://schemas.microsoft.com/office/powerpoint/2010/main" val="321150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Batch types are Payroll, Collections and Payments. For</a:t>
            </a:r>
            <a:r>
              <a:rPr lang="en-US" baseline="0" dirty="0" smtClean="0"/>
              <a:t> our example we create a payroll batch. I’ve selected Payroll, my pay from company, the account I will use to fund the payroll and the amount I will be paying </a:t>
            </a:r>
            <a:r>
              <a:rPr lang="en-US" baseline="0" dirty="0" err="1" smtClean="0"/>
              <a:t>stefan</a:t>
            </a:r>
            <a:r>
              <a:rPr lang="en-US" baseline="0" dirty="0" smtClean="0"/>
              <a:t> this week. Below I will select New Batch and enter a name for the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26</a:t>
            </a:fld>
            <a:endParaRPr lang="en-US" dirty="0"/>
          </a:p>
        </p:txBody>
      </p:sp>
    </p:spTree>
    <p:extLst>
      <p:ext uri="{BB962C8B-B14F-4D97-AF65-F5344CB8AC3E}">
        <p14:creationId xmlns:p14="http://schemas.microsoft.com/office/powerpoint/2010/main" val="36459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will enter Stefan’s account information for the payroll. I’ll click submit to this screen,</a:t>
            </a:r>
            <a:r>
              <a:rPr lang="en-US" baseline="0" dirty="0" smtClean="0"/>
              <a:t> then finally to the recipient screen. The process is identical to our Single Payment we just created. Next we’ll add a new recipient to an existing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27</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gone into the Recipient screen and entered my information. Next I will click on add payment to enter my account information</a:t>
            </a:r>
            <a:r>
              <a:rPr lang="en-US" baseline="0" dirty="0" smtClean="0"/>
              <a:t> and select the batch we just created.</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28</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clicking</a:t>
            </a:r>
            <a:r>
              <a:rPr lang="en-US" baseline="0" dirty="0" smtClean="0"/>
              <a:t> new batch, I will select Existing Batch and then the batch we just created. Finally, I will enter my payroll information into the payment and click submit.</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29</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originate the Payroll</a:t>
            </a:r>
            <a:r>
              <a:rPr lang="en-US" baseline="0" dirty="0" smtClean="0"/>
              <a:t> batch by clicking on Payroll on the left side. This process is the same for all batch types. You will select the appropriate task from the Commercial menu. For our example, we are continuing with a Payroll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30</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Payroll screen, I will select the Batch</a:t>
            </a:r>
            <a:r>
              <a:rPr lang="en-US" baseline="0" dirty="0" smtClean="0"/>
              <a:t> drop down and select my Payroll batch.</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31</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Banking will change on September</a:t>
            </a:r>
            <a:r>
              <a:rPr lang="en-US" baseline="0" dirty="0" smtClean="0"/>
              <a:t> 23.</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5</a:t>
            </a:fld>
            <a:endParaRPr lang="en-US" dirty="0"/>
          </a:p>
        </p:txBody>
      </p:sp>
    </p:spTree>
    <p:extLst>
      <p:ext uri="{BB962C8B-B14F-4D97-AF65-F5344CB8AC3E}">
        <p14:creationId xmlns:p14="http://schemas.microsoft.com/office/powerpoint/2010/main" val="2112410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employees</a:t>
            </a:r>
            <a:r>
              <a:rPr lang="en-US" baseline="0" dirty="0" smtClean="0"/>
              <a:t> will be listed below. Similar to the legacy system you can choose whether to pay everyone in the batch or no pay specific individuals. Additionally, you can modify the amount on the fly. There are two key changes in Online Banking. By default all employees are not selected. This is to encourage validation of each entry. Also, you can now notify receivers of their payments. They will receive an email when the bank processes payroll.</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32</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we’ve selected who to pay and clicked submit, we are taken to the submit transaction screen, this is where we can approve the batch. Approving a batch is identical to approving a single transaction.</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33</a:t>
            </a:fld>
            <a:endParaRPr lang="en-US" dirty="0"/>
          </a:p>
        </p:txBody>
      </p:sp>
    </p:spTree>
    <p:extLst>
      <p:ext uri="{BB962C8B-B14F-4D97-AF65-F5344CB8AC3E}">
        <p14:creationId xmlns:p14="http://schemas.microsoft.com/office/powerpoint/2010/main" val="192193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click</a:t>
            </a:r>
            <a:r>
              <a:rPr lang="en-US" baseline="0" dirty="0" smtClean="0"/>
              <a:t> Approve and be prompted to proceed or cancel. We’ll click OK to proceed.</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34</a:t>
            </a:fld>
            <a:endParaRPr lang="en-US" dirty="0"/>
          </a:p>
        </p:txBody>
      </p:sp>
    </p:spTree>
    <p:extLst>
      <p:ext uri="{BB962C8B-B14F-4D97-AF65-F5344CB8AC3E}">
        <p14:creationId xmlns:p14="http://schemas.microsoft.com/office/powerpoint/2010/main" val="215191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Transaction Authorization</a:t>
            </a:r>
            <a:r>
              <a:rPr lang="en-US" baseline="0" dirty="0" smtClean="0"/>
              <a:t> codes come into the process. Again Transaction Authorization codes are used to validate and approve transactions. These are 6 digit codes delivered via voice call or text message. For our example, we will use text message.</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35</a:t>
            </a:fld>
            <a:endParaRPr lang="en-US" dirty="0"/>
          </a:p>
        </p:txBody>
      </p:sp>
    </p:spTree>
    <p:extLst>
      <p:ext uri="{BB962C8B-B14F-4D97-AF65-F5344CB8AC3E}">
        <p14:creationId xmlns:p14="http://schemas.microsoft.com/office/powerpoint/2010/main" val="552859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code sent via text message.</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36</a:t>
            </a:fld>
            <a:endParaRPr lang="en-US" dirty="0"/>
          </a:p>
        </p:txBody>
      </p:sp>
    </p:spTree>
    <p:extLst>
      <p:ext uri="{BB962C8B-B14F-4D97-AF65-F5344CB8AC3E}">
        <p14:creationId xmlns:p14="http://schemas.microsoft.com/office/powerpoint/2010/main" val="416689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is entered into the Secure Access Code field and we click OK.</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37</a:t>
            </a:fld>
            <a:endParaRPr lang="en-US" dirty="0"/>
          </a:p>
        </p:txBody>
      </p:sp>
    </p:spTree>
    <p:extLst>
      <p:ext uri="{BB962C8B-B14F-4D97-AF65-F5344CB8AC3E}">
        <p14:creationId xmlns:p14="http://schemas.microsoft.com/office/powerpoint/2010/main" val="1907707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be taken to Online Activity where you can see the status of your transaction. Please note</a:t>
            </a:r>
            <a:r>
              <a:rPr lang="en-US" baseline="0" dirty="0" smtClean="0"/>
              <a:t> the transaction has now been authorized. It is ideal that you log into Online banking between 3 PM and 3:30 PM each business day to ensure your transactions have been approved. We at the bank cannot approve transactions for clients.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38</a:t>
            </a:fld>
            <a:endParaRPr lang="en-US" dirty="0"/>
          </a:p>
        </p:txBody>
      </p:sp>
    </p:spTree>
    <p:extLst>
      <p:ext uri="{BB962C8B-B14F-4D97-AF65-F5344CB8AC3E}">
        <p14:creationId xmlns:p14="http://schemas.microsoft.com/office/powerpoint/2010/main" val="2147758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a:t>
            </a:r>
            <a:r>
              <a:rPr lang="en-US" baseline="0" dirty="0" smtClean="0"/>
              <a:t>w quick notes about time frames.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39</a:t>
            </a:fld>
            <a:endParaRPr lang="en-US" dirty="0"/>
          </a:p>
        </p:txBody>
      </p:sp>
    </p:spTree>
    <p:extLst>
      <p:ext uri="{BB962C8B-B14F-4D97-AF65-F5344CB8AC3E}">
        <p14:creationId xmlns:p14="http://schemas.microsoft.com/office/powerpoint/2010/main" val="3955740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Banking will change on September</a:t>
            </a:r>
            <a:r>
              <a:rPr lang="en-US" baseline="0" dirty="0" smtClean="0"/>
              <a:t> 23.</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40</a:t>
            </a:fld>
            <a:endParaRPr lang="en-US" dirty="0"/>
          </a:p>
        </p:txBody>
      </p:sp>
    </p:spTree>
    <p:extLst>
      <p:ext uri="{BB962C8B-B14F-4D97-AF65-F5344CB8AC3E}">
        <p14:creationId xmlns:p14="http://schemas.microsoft.com/office/powerpoint/2010/main" val="211241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legacy online banking system was split into Transactions and Batches. Our new service will be reorganized to better fit your operation processes.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6</a:t>
            </a:fld>
            <a:endParaRPr lang="en-US" dirty="0"/>
          </a:p>
        </p:txBody>
      </p:sp>
    </p:spTree>
    <p:extLst>
      <p:ext uri="{BB962C8B-B14F-4D97-AF65-F5344CB8AC3E}">
        <p14:creationId xmlns:p14="http://schemas.microsoft.com/office/powerpoint/2010/main" val="313711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Enhancements to Online Banking will include available Dual Authorization. Transaction</a:t>
            </a:r>
            <a:r>
              <a:rPr lang="en-US" baseline="0" dirty="0" smtClean="0"/>
              <a:t> Authorization codes and enhanced reporting.</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7</a:t>
            </a:fld>
            <a:endParaRPr lang="en-US" dirty="0"/>
          </a:p>
        </p:txBody>
      </p:sp>
    </p:spTree>
    <p:extLst>
      <p:ext uri="{BB962C8B-B14F-4D97-AF65-F5344CB8AC3E}">
        <p14:creationId xmlns:p14="http://schemas.microsoft.com/office/powerpoint/2010/main" val="116071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significant change coming is Recipients. This is where you will manage your ACH account information. For example, your employee account numbers. ACH Transactions and Batches are being split into new ACH transaction types. These are geared towards what you wish to accomplish with your transaction. Let’s take a closer look at what Recipients mean on the next slide, then we’ll look at the changes coming to ACH batches.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8</a:t>
            </a:fld>
            <a:endParaRPr lang="en-US" dirty="0"/>
          </a:p>
        </p:txBody>
      </p:sp>
    </p:spTree>
    <p:extLst>
      <p:ext uri="{BB962C8B-B14F-4D97-AF65-F5344CB8AC3E}">
        <p14:creationId xmlns:p14="http://schemas.microsoft.com/office/powerpoint/2010/main" val="86321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Recipients are new feature for Online Banking. Recipients will hold all the account information</a:t>
            </a:r>
            <a:r>
              <a:rPr lang="en-US" baseline="0" dirty="0" smtClean="0"/>
              <a:t> for individuals and companies. For example, a recipient will hold information for an employee’s checking account for payroll. Also, you will manage who is part of your batches in Recipients.</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9</a:t>
            </a:fld>
            <a:endParaRPr lang="en-US" dirty="0"/>
          </a:p>
        </p:txBody>
      </p:sp>
    </p:spTree>
    <p:extLst>
      <p:ext uri="{BB962C8B-B14F-4D97-AF65-F5344CB8AC3E}">
        <p14:creationId xmlns:p14="http://schemas.microsoft.com/office/powerpoint/2010/main" val="142952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Batches are being split into three separate functions. Payroll is</a:t>
            </a:r>
            <a:r>
              <a:rPr lang="en-US" baseline="0" dirty="0" smtClean="0"/>
              <a:t> for originating PPD credits to your employees. Payments can be PPD or CCD credits. Payments can be used for disbursements, bonuses or Accounts Payable. Collections can be PPD or CCD debits. That is you can use payments to collect dues, accounts receivable or cash concentration.</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10</a:t>
            </a:fld>
            <a:endParaRPr lang="en-US" dirty="0"/>
          </a:p>
        </p:txBody>
      </p:sp>
    </p:spTree>
    <p:extLst>
      <p:ext uri="{BB962C8B-B14F-4D97-AF65-F5344CB8AC3E}">
        <p14:creationId xmlns:p14="http://schemas.microsoft.com/office/powerpoint/2010/main" val="259564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a:t>
            </a:r>
            <a:r>
              <a:rPr lang="en-US" baseline="0" dirty="0" smtClean="0"/>
              <a:t> comparison of the menu options between Legacy and New Online Banking.</a:t>
            </a:r>
            <a:endParaRPr lang="en-US" dirty="0"/>
          </a:p>
        </p:txBody>
      </p:sp>
      <p:sp>
        <p:nvSpPr>
          <p:cNvPr id="4" name="Slide Number Placeholder 3"/>
          <p:cNvSpPr>
            <a:spLocks noGrp="1"/>
          </p:cNvSpPr>
          <p:nvPr>
            <p:ph type="sldNum" sz="quarter" idx="10"/>
          </p:nvPr>
        </p:nvSpPr>
        <p:spPr/>
        <p:txBody>
          <a:bodyPr/>
          <a:lstStyle/>
          <a:p>
            <a:fld id="{8F7E004B-1D11-46EF-9587-6F6ABFF161AD}" type="slidenum">
              <a:rPr lang="en-US" smtClean="0"/>
              <a:t>11</a:t>
            </a:fld>
            <a:endParaRPr lang="en-US" dirty="0"/>
          </a:p>
        </p:txBody>
      </p:sp>
    </p:spTree>
    <p:extLst>
      <p:ext uri="{BB962C8B-B14F-4D97-AF65-F5344CB8AC3E}">
        <p14:creationId xmlns:p14="http://schemas.microsoft.com/office/powerpoint/2010/main" val="400866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AFFEF52-F66C-403E-82BB-0A712FC95812}"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FFEF52-F66C-403E-82BB-0A712FC9581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FFEF52-F66C-403E-82BB-0A712FC9581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FFEF52-F66C-403E-82BB-0A712FC95812}"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7AFFEF52-F66C-403E-82BB-0A712FC9581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FFEF52-F66C-403E-82BB-0A712FC95812}"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FFEF52-F66C-403E-82BB-0A712FC95812}"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FFEF52-F66C-403E-82BB-0A712FC9581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FFEF52-F66C-403E-82BB-0A712FC9581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FFEF52-F66C-403E-82BB-0A712FC95812}"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20E6E8-0510-419C-89B3-EE34DF4C0083}" type="datetimeFigureOut">
              <a:rPr lang="en-US" smtClean="0"/>
              <a:t>9/7/2013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7AFFEF52-F66C-403E-82BB-0A712FC95812}"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20E6E8-0510-419C-89B3-EE34DF4C0083}" type="datetimeFigureOut">
              <a:rPr lang="en-US" smtClean="0"/>
              <a:t>9/7/2013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AFFEF52-F66C-403E-82BB-0A712FC9581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3.wdp"/><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microsoft.com/office/2007/relationships/hdphoto" Target="../media/hdphoto4.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5.wdp"/><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6.wdp"/><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6.wdp"/><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6.wdp"/><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ACH Origination for Batch and Transaction Clients</a:t>
            </a:r>
          </a:p>
          <a:p>
            <a:r>
              <a:rPr lang="en-US" dirty="0" smtClean="0"/>
              <a:t>Hosted by: Stephen Wilson, AAP</a:t>
            </a:r>
          </a:p>
          <a:p>
            <a:r>
              <a:rPr lang="en-US" dirty="0" smtClean="0"/>
              <a:t>Moderated by: Stefan Caruso, CTP</a:t>
            </a:r>
            <a:endParaRPr lang="en-US" dirty="0"/>
          </a:p>
        </p:txBody>
      </p:sp>
      <p:sp>
        <p:nvSpPr>
          <p:cNvPr id="2" name="Title 1"/>
          <p:cNvSpPr>
            <a:spLocks noGrp="1"/>
          </p:cNvSpPr>
          <p:nvPr>
            <p:ph type="ctrTitle"/>
          </p:nvPr>
        </p:nvSpPr>
        <p:spPr/>
        <p:txBody>
          <a:bodyPr>
            <a:noAutofit/>
          </a:bodyPr>
          <a:lstStyle/>
          <a:p>
            <a:pPr>
              <a:lnSpc>
                <a:spcPts val="2500"/>
              </a:lnSpc>
            </a:pPr>
            <a:r>
              <a:rPr lang="en-US" sz="3200" spc="-150" dirty="0" smtClean="0">
                <a:latin typeface="Times New Roman" pitchFamily="18" charset="0"/>
                <a:cs typeface="Times New Roman" pitchFamily="18" charset="0"/>
              </a:rPr>
              <a:t>THE</a:t>
            </a:r>
            <a:br>
              <a:rPr lang="en-US" sz="3200" spc="-150" dirty="0" smtClean="0">
                <a:latin typeface="Times New Roman" pitchFamily="18" charset="0"/>
                <a:cs typeface="Times New Roman" pitchFamily="18" charset="0"/>
              </a:rPr>
            </a:br>
            <a:r>
              <a:rPr lang="en-US" sz="3200" spc="-150" dirty="0" smtClean="0">
                <a:latin typeface="Times New Roman" pitchFamily="18" charset="0"/>
                <a:cs typeface="Times New Roman" pitchFamily="18" charset="0"/>
              </a:rPr>
              <a:t>COMMERCE</a:t>
            </a:r>
            <a:br>
              <a:rPr lang="en-US" sz="3200" spc="-150" dirty="0" smtClean="0">
                <a:latin typeface="Times New Roman" pitchFamily="18" charset="0"/>
                <a:cs typeface="Times New Roman" pitchFamily="18" charset="0"/>
              </a:rPr>
            </a:br>
            <a:r>
              <a:rPr lang="en-US" sz="3200" spc="-150" dirty="0" smtClean="0">
                <a:latin typeface="Times New Roman" pitchFamily="18" charset="0"/>
                <a:cs typeface="Times New Roman" pitchFamily="18" charset="0"/>
              </a:rPr>
              <a:t>BANK</a:t>
            </a:r>
            <a:br>
              <a:rPr lang="en-US" sz="3200" spc="-150" dirty="0" smtClean="0">
                <a:latin typeface="Times New Roman" pitchFamily="18" charset="0"/>
                <a:cs typeface="Times New Roman" pitchFamily="18" charset="0"/>
              </a:rPr>
            </a:br>
            <a:r>
              <a:rPr lang="en-US" sz="2000" spc="-150" dirty="0" smtClean="0">
                <a:latin typeface="Times New Roman" pitchFamily="18" charset="0"/>
                <a:cs typeface="Times New Roman" pitchFamily="18" charset="0"/>
              </a:rPr>
              <a:t>OF WASHINGTON</a:t>
            </a:r>
            <a:endParaRPr lang="en-US" sz="3200" spc="-150" dirty="0">
              <a:latin typeface="Times New Roman" pitchFamily="18" charset="0"/>
              <a:cs typeface="Times New Roman" pitchFamily="18" charset="0"/>
            </a:endParaRPr>
          </a:p>
        </p:txBody>
      </p:sp>
    </p:spTree>
    <p:extLst>
      <p:ext uri="{BB962C8B-B14F-4D97-AF65-F5344CB8AC3E}">
        <p14:creationId xmlns:p14="http://schemas.microsoft.com/office/powerpoint/2010/main" val="50403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Batches</a:t>
            </a:r>
            <a:endParaRPr lang="en-US" dirty="0"/>
          </a:p>
        </p:txBody>
      </p:sp>
      <p:sp>
        <p:nvSpPr>
          <p:cNvPr id="7" name="Down Arrow 6"/>
          <p:cNvSpPr/>
          <p:nvPr/>
        </p:nvSpPr>
        <p:spPr>
          <a:xfrm rot="14913229">
            <a:off x="3856567" y="836848"/>
            <a:ext cx="882982" cy="3656718"/>
          </a:xfrm>
          <a:prstGeom prst="down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Down Arrow 7"/>
          <p:cNvSpPr/>
          <p:nvPr/>
        </p:nvSpPr>
        <p:spPr>
          <a:xfrm rot="19046604">
            <a:off x="3148640" y="3045846"/>
            <a:ext cx="1001407" cy="3166324"/>
          </a:xfrm>
          <a:prstGeom prst="down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 name="Down Arrow 4"/>
          <p:cNvSpPr/>
          <p:nvPr/>
        </p:nvSpPr>
        <p:spPr>
          <a:xfrm rot="16911841">
            <a:off x="3543481" y="2139916"/>
            <a:ext cx="1001407" cy="3091183"/>
          </a:xfrm>
          <a:prstGeom prst="down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6146" name="Picture 2" descr="C:\Users\z046716\AppData\Local\Microsoft\Windows\Temporary Internet Files\Content.IE5\6BOII621\MC9003897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2476500" cy="2132251"/>
          </a:xfrm>
          <a:prstGeom prst="rect">
            <a:avLst/>
          </a:prstGeom>
          <a:solidFill>
            <a:schemeClr val="bg1"/>
          </a:solidFill>
        </p:spPr>
      </p:pic>
      <p:sp>
        <p:nvSpPr>
          <p:cNvPr id="4" name="TextBox 3"/>
          <p:cNvSpPr txBox="1"/>
          <p:nvPr/>
        </p:nvSpPr>
        <p:spPr>
          <a:xfrm rot="662734">
            <a:off x="1038105" y="2665878"/>
            <a:ext cx="1143000" cy="646331"/>
          </a:xfrm>
          <a:prstGeom prst="rect">
            <a:avLst/>
          </a:prstGeom>
          <a:noFill/>
        </p:spPr>
        <p:txBody>
          <a:bodyPr wrap="square" rtlCol="0">
            <a:spAutoFit/>
          </a:bodyPr>
          <a:lstStyle/>
          <a:p>
            <a:r>
              <a:rPr lang="en-US" dirty="0" smtClean="0">
                <a:latin typeface="Comic Sans MS" pitchFamily="66" charset="0"/>
              </a:rPr>
              <a:t>ACH Batch</a:t>
            </a:r>
            <a:endParaRPr lang="en-US" dirty="0">
              <a:latin typeface="Comic Sans MS" pitchFamily="66" charset="0"/>
            </a:endParaRPr>
          </a:p>
        </p:txBody>
      </p:sp>
      <p:pic>
        <p:nvPicPr>
          <p:cNvPr id="6147" name="Picture 3" descr="C:\Users\z046716\AppData\Local\Microsoft\Windows\Temporary Internet Files\Content.IE5\65OQRP7C\MC900432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990" y="533400"/>
            <a:ext cx="1442739" cy="1442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z046716\AppData\Local\Microsoft\Windows\Temporary Internet Files\Content.IE5\65OQRP7C\MC900432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876" y="3200400"/>
            <a:ext cx="1442739" cy="14427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z046716\AppData\Local\Microsoft\Windows\Temporary Internet Files\Content.IE5\65OQRP7C\MC900432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05400"/>
            <a:ext cx="1442739" cy="1442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0400" y="1371600"/>
            <a:ext cx="1295400" cy="369332"/>
          </a:xfrm>
          <a:prstGeom prst="rect">
            <a:avLst/>
          </a:prstGeom>
          <a:noFill/>
        </p:spPr>
        <p:txBody>
          <a:bodyPr wrap="square" rtlCol="0">
            <a:spAutoFit/>
          </a:bodyPr>
          <a:lstStyle/>
          <a:p>
            <a:r>
              <a:rPr lang="en-US" dirty="0" smtClean="0"/>
              <a:t>Payroll</a:t>
            </a:r>
            <a:endParaRPr lang="en-US" dirty="0"/>
          </a:p>
        </p:txBody>
      </p:sp>
      <p:sp>
        <p:nvSpPr>
          <p:cNvPr id="14" name="TextBox 13"/>
          <p:cNvSpPr txBox="1"/>
          <p:nvPr/>
        </p:nvSpPr>
        <p:spPr>
          <a:xfrm>
            <a:off x="6781800" y="4038600"/>
            <a:ext cx="1295400" cy="369332"/>
          </a:xfrm>
          <a:prstGeom prst="rect">
            <a:avLst/>
          </a:prstGeom>
          <a:noFill/>
        </p:spPr>
        <p:txBody>
          <a:bodyPr wrap="square" rtlCol="0">
            <a:spAutoFit/>
          </a:bodyPr>
          <a:lstStyle/>
          <a:p>
            <a:r>
              <a:rPr lang="en-US" dirty="0" smtClean="0"/>
              <a:t>Payments</a:t>
            </a:r>
            <a:endParaRPr lang="en-US" dirty="0"/>
          </a:p>
        </p:txBody>
      </p:sp>
      <p:sp>
        <p:nvSpPr>
          <p:cNvPr id="15" name="TextBox 14"/>
          <p:cNvSpPr txBox="1"/>
          <p:nvPr/>
        </p:nvSpPr>
        <p:spPr>
          <a:xfrm>
            <a:off x="5943600" y="5949150"/>
            <a:ext cx="1295400" cy="369332"/>
          </a:xfrm>
          <a:prstGeom prst="rect">
            <a:avLst/>
          </a:prstGeom>
          <a:noFill/>
        </p:spPr>
        <p:txBody>
          <a:bodyPr wrap="square" rtlCol="0">
            <a:spAutoFit/>
          </a:bodyPr>
          <a:lstStyle/>
          <a:p>
            <a:r>
              <a:rPr lang="en-US" dirty="0" smtClean="0"/>
              <a:t>Collections</a:t>
            </a:r>
            <a:endParaRPr lang="en-US" dirty="0"/>
          </a:p>
        </p:txBody>
      </p:sp>
    </p:spTree>
    <p:extLst>
      <p:ext uri="{BB962C8B-B14F-4D97-AF65-F5344CB8AC3E}">
        <p14:creationId xmlns:p14="http://schemas.microsoft.com/office/powerpoint/2010/main" val="33928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543483"/>
              </p:ext>
            </p:extLst>
          </p:nvPr>
        </p:nvGraphicFramePr>
        <p:xfrm>
          <a:off x="838200" y="1371600"/>
          <a:ext cx="7620000" cy="5217160"/>
        </p:xfrm>
        <a:graphic>
          <a:graphicData uri="http://schemas.openxmlformats.org/drawingml/2006/table">
            <a:tbl>
              <a:tblPr firstRow="1" bandRow="1">
                <a:tableStyleId>{5C22544A-7EE6-4342-B048-85BDC9FD1C3A}</a:tableStyleId>
              </a:tblPr>
              <a:tblGrid>
                <a:gridCol w="3886200"/>
                <a:gridCol w="3733800"/>
              </a:tblGrid>
              <a:tr h="370840">
                <a:tc>
                  <a:txBody>
                    <a:bodyPr/>
                    <a:lstStyle/>
                    <a:p>
                      <a:r>
                        <a:rPr lang="en-US" dirty="0" smtClean="0"/>
                        <a:t>Legacy</a:t>
                      </a:r>
                      <a:endParaRPr lang="en-US" dirty="0"/>
                    </a:p>
                  </a:txBody>
                  <a:tcPr/>
                </a:tc>
                <a:tc>
                  <a:txBody>
                    <a:bodyPr/>
                    <a:lstStyle/>
                    <a:p>
                      <a:r>
                        <a:rPr lang="en-US" dirty="0" smtClean="0"/>
                        <a:t>New</a:t>
                      </a:r>
                      <a:r>
                        <a:rPr lang="en-US" baseline="0" dirty="0" smtClean="0"/>
                        <a:t> Online Banking</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70840">
                <a:tc>
                  <a:txBody>
                    <a:bodyPr/>
                    <a:lstStyle/>
                    <a:p>
                      <a:r>
                        <a:rPr lang="en-US" dirty="0" smtClean="0"/>
                        <a:t>In</a:t>
                      </a:r>
                      <a:r>
                        <a:rPr lang="en-US" baseline="0" dirty="0" smtClean="0"/>
                        <a:t> the legacy service, ACH options are grouped under Cash Management.</a:t>
                      </a:r>
                      <a:endParaRPr lang="en-US" dirty="0"/>
                    </a:p>
                  </a:txBody>
                  <a:tcPr/>
                </a:tc>
                <a:tc>
                  <a:txBody>
                    <a:bodyPr/>
                    <a:lstStyle/>
                    <a:p>
                      <a:r>
                        <a:rPr lang="en-US" dirty="0" smtClean="0"/>
                        <a:t>In the new service, the same options</a:t>
                      </a:r>
                      <a:r>
                        <a:rPr lang="en-US" baseline="0" dirty="0" smtClean="0"/>
                        <a:t> are located in Commercial.</a:t>
                      </a:r>
                      <a:endParaRPr lang="en-US" dirty="0"/>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3209924" cy="1132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62200"/>
            <a:ext cx="1771650" cy="191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3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in Detail</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553200" cy="520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174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in Detail</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33" y="1473200"/>
            <a:ext cx="6460067" cy="430231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42366" y="1371600"/>
            <a:ext cx="315383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Recipients</a:t>
            </a:r>
          </a:p>
          <a:p>
            <a:r>
              <a:rPr lang="en-US" sz="1200" dirty="0" smtClean="0">
                <a:latin typeface="Arial" pitchFamily="34" charset="0"/>
                <a:cs typeface="Arial" pitchFamily="34" charset="0"/>
              </a:rPr>
              <a:t>Recipients are new feature used to account information</a:t>
            </a:r>
            <a:endParaRPr lang="en-US" sz="1200" dirty="0">
              <a:latin typeface="Arial" pitchFamily="34" charset="0"/>
              <a:cs typeface="Arial" pitchFamily="34" charset="0"/>
            </a:endParaRPr>
          </a:p>
        </p:txBody>
      </p:sp>
      <p:sp>
        <p:nvSpPr>
          <p:cNvPr id="10" name="TextBox 9"/>
          <p:cNvSpPr txBox="1"/>
          <p:nvPr/>
        </p:nvSpPr>
        <p:spPr>
          <a:xfrm>
            <a:off x="4542366" y="3657600"/>
            <a:ext cx="315383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Payroll</a:t>
            </a:r>
          </a:p>
          <a:p>
            <a:r>
              <a:rPr lang="en-US" sz="1200" dirty="0" smtClean="0">
                <a:latin typeface="Arial" pitchFamily="34" charset="0"/>
                <a:cs typeface="Arial" pitchFamily="34" charset="0"/>
              </a:rPr>
              <a:t>Originating payroll to your employees similar to batches.</a:t>
            </a:r>
            <a:endParaRPr lang="en-US" sz="1200" dirty="0">
              <a:latin typeface="Arial" pitchFamily="34" charset="0"/>
              <a:cs typeface="Arial" pitchFamily="34" charset="0"/>
            </a:endParaRPr>
          </a:p>
        </p:txBody>
      </p:sp>
      <p:sp>
        <p:nvSpPr>
          <p:cNvPr id="14" name="TextBox 13"/>
          <p:cNvSpPr txBox="1"/>
          <p:nvPr/>
        </p:nvSpPr>
        <p:spPr>
          <a:xfrm>
            <a:off x="4542366" y="4419600"/>
            <a:ext cx="315383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Collections</a:t>
            </a:r>
          </a:p>
          <a:p>
            <a:r>
              <a:rPr lang="en-US" sz="1200" dirty="0" smtClean="0">
                <a:latin typeface="Arial" pitchFamily="34" charset="0"/>
                <a:cs typeface="Arial" pitchFamily="34" charset="0"/>
              </a:rPr>
              <a:t>Cash concentration, Accounts Receivable, dues or etc… Similar to batches</a:t>
            </a:r>
            <a:endParaRPr lang="en-US" sz="1200" dirty="0">
              <a:latin typeface="Arial" pitchFamily="34" charset="0"/>
              <a:cs typeface="Arial" pitchFamily="34" charset="0"/>
            </a:endParaRPr>
          </a:p>
        </p:txBody>
      </p:sp>
      <p:sp>
        <p:nvSpPr>
          <p:cNvPr id="12" name="TextBox 11"/>
          <p:cNvSpPr txBox="1"/>
          <p:nvPr/>
        </p:nvSpPr>
        <p:spPr>
          <a:xfrm>
            <a:off x="4541612" y="5181600"/>
            <a:ext cx="315383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Payments</a:t>
            </a:r>
          </a:p>
          <a:p>
            <a:r>
              <a:rPr lang="en-US" sz="1200" dirty="0" smtClean="0">
                <a:latin typeface="Arial" pitchFamily="34" charset="0"/>
                <a:cs typeface="Arial" pitchFamily="34" charset="0"/>
              </a:rPr>
              <a:t>Disbursements, Accounts Payable and etc.</a:t>
            </a:r>
            <a:endParaRPr lang="en-US" sz="1200" dirty="0">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329168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41612" y="2133600"/>
            <a:ext cx="315383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Single Payment</a:t>
            </a:r>
          </a:p>
          <a:p>
            <a:r>
              <a:rPr lang="en-US" sz="1200" dirty="0" smtClean="0">
                <a:latin typeface="Arial" pitchFamily="34" charset="0"/>
                <a:cs typeface="Arial" pitchFamily="34" charset="0"/>
              </a:rPr>
              <a:t>A single ACH credit transaction, similar to ACH Transactions on the Legacy Service</a:t>
            </a:r>
            <a:endParaRPr lang="en-US" sz="1200" dirty="0">
              <a:latin typeface="Arial" pitchFamily="34" charset="0"/>
              <a:cs typeface="Arial" pitchFamily="34" charset="0"/>
            </a:endParaRPr>
          </a:p>
        </p:txBody>
      </p:sp>
      <p:sp>
        <p:nvSpPr>
          <p:cNvPr id="16" name="TextBox 15"/>
          <p:cNvSpPr txBox="1"/>
          <p:nvPr/>
        </p:nvSpPr>
        <p:spPr>
          <a:xfrm>
            <a:off x="4542366" y="2895600"/>
            <a:ext cx="315383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Arial" pitchFamily="34" charset="0"/>
                <a:cs typeface="Arial" pitchFamily="34" charset="0"/>
              </a:rPr>
              <a:t>Single Receipt</a:t>
            </a:r>
          </a:p>
          <a:p>
            <a:r>
              <a:rPr lang="en-US" sz="1200" dirty="0" smtClean="0">
                <a:latin typeface="Arial" pitchFamily="34" charset="0"/>
                <a:cs typeface="Arial" pitchFamily="34" charset="0"/>
              </a:rPr>
              <a:t>A single ACH debit transaction, like ACH Transactions on the Legacy Service</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57726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Recipient</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31413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16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Recipient Information</a:t>
            </a: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391400" cy="444852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91" y="1752600"/>
            <a:ext cx="708818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56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Recipient Information</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391400" cy="444852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538" y="1528763"/>
            <a:ext cx="7145337"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06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Recipient Information</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391400" cy="444852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86000"/>
                    </a14:imgEffect>
                  </a14:imgLayer>
                </a14:imgProps>
              </a:ext>
              <a:ext uri="{28A0092B-C50C-407E-A947-70E740481C1C}">
                <a14:useLocalDpi xmlns:a14="http://schemas.microsoft.com/office/drawing/2010/main" val="0"/>
              </a:ext>
            </a:extLst>
          </a:blip>
          <a:srcRect/>
          <a:stretch>
            <a:fillRect/>
          </a:stretch>
        </p:blipFill>
        <p:spPr bwMode="auto">
          <a:xfrm>
            <a:off x="998538" y="1528763"/>
            <a:ext cx="7145337"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5281612" cy="328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17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t>
            </a:r>
            <a:r>
              <a:rPr lang="en-US" dirty="0" smtClean="0"/>
              <a:t>Payment Information</a:t>
            </a: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391400" cy="444852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1475014"/>
            <a:ext cx="6613751" cy="484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415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adding a Single Payment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8940"/>
            <a:ext cx="799137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54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Keeping</a:t>
            </a:r>
            <a:endParaRPr lang="en-US" dirty="0"/>
          </a:p>
        </p:txBody>
      </p:sp>
      <p:sp>
        <p:nvSpPr>
          <p:cNvPr id="3" name="Content Placeholder 2"/>
          <p:cNvSpPr>
            <a:spLocks noGrp="1"/>
          </p:cNvSpPr>
          <p:nvPr>
            <p:ph sz="quarter" idx="1"/>
          </p:nvPr>
        </p:nvSpPr>
        <p:spPr/>
        <p:txBody>
          <a:bodyPr/>
          <a:lstStyle/>
          <a:p>
            <a:r>
              <a:rPr lang="en-US" dirty="0" smtClean="0"/>
              <a:t>All lines are muted</a:t>
            </a:r>
          </a:p>
          <a:p>
            <a:r>
              <a:rPr lang="en-US" dirty="0" smtClean="0"/>
              <a:t>Please use Q&amp;A to submit questions</a:t>
            </a:r>
          </a:p>
          <a:p>
            <a:r>
              <a:rPr lang="en-US" dirty="0" smtClean="0"/>
              <a:t>1 Hour Session, 45 minutes on ACH and 15 minutes for Q&amp;A</a:t>
            </a:r>
          </a:p>
          <a:p>
            <a:r>
              <a:rPr lang="en-US" dirty="0" smtClean="0"/>
              <a:t>Recording and slide deck will be available after the call</a:t>
            </a:r>
            <a:endParaRPr lang="en-US" dirty="0"/>
          </a:p>
        </p:txBody>
      </p:sp>
    </p:spTree>
    <p:extLst>
      <p:ext uri="{BB962C8B-B14F-4D97-AF65-F5344CB8AC3E}">
        <p14:creationId xmlns:p14="http://schemas.microsoft.com/office/powerpoint/2010/main" val="156137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Originating the Single Payment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64835"/>
            <a:ext cx="3465706" cy="369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3200400" y="2392378"/>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2300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Payment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4"/>
          <p:cNvSpPr/>
          <p:nvPr/>
        </p:nvSpPr>
        <p:spPr>
          <a:xfrm rot="3011668">
            <a:off x="5065425" y="3947054"/>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1" y="1600200"/>
            <a:ext cx="6973887"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662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the Payment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4"/>
          <p:cNvSpPr/>
          <p:nvPr/>
        </p:nvSpPr>
        <p:spPr>
          <a:xfrm rot="3011668">
            <a:off x="5065425" y="3947054"/>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98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084261" y="1600200"/>
            <a:ext cx="6973887"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438" y="2757488"/>
            <a:ext cx="29051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85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the Payment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4"/>
          <p:cNvSpPr/>
          <p:nvPr/>
        </p:nvSpPr>
        <p:spPr>
          <a:xfrm rot="3011668">
            <a:off x="5065425" y="3947054"/>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1738313"/>
            <a:ext cx="5773737"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12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4"/>
          <p:cNvSpPr/>
          <p:nvPr/>
        </p:nvSpPr>
        <p:spPr>
          <a:xfrm rot="3011668">
            <a:off x="4876802" y="4140013"/>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3" name="TextBox 2"/>
          <p:cNvSpPr txBox="1"/>
          <p:nvPr/>
        </p:nvSpPr>
        <p:spPr>
          <a:xfrm>
            <a:off x="1066800" y="2504220"/>
            <a:ext cx="67056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dirty="0" smtClean="0"/>
              <a:t>Batches are created when the first recipient that will be part of the batch is created.</a:t>
            </a:r>
            <a:endParaRPr lang="en-US" sz="3600" dirty="0"/>
          </a:p>
        </p:txBody>
      </p:sp>
    </p:spTree>
    <p:extLst>
      <p:ext uri="{BB962C8B-B14F-4D97-AF65-F5344CB8AC3E}">
        <p14:creationId xmlns:p14="http://schemas.microsoft.com/office/powerpoint/2010/main" val="2239380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28002"/>
            <a:ext cx="703103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757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914400" y="1728002"/>
            <a:ext cx="703103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447800"/>
            <a:ext cx="4724400" cy="46720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032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1981200" y="2293076"/>
            <a:ext cx="5964237" cy="31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622278" y="2895599"/>
            <a:ext cx="3064521" cy="303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524000"/>
            <a:ext cx="641139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384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Recipient to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1843088"/>
            <a:ext cx="7040563"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423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Recipient to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99000"/>
                    </a14:imgEffect>
                  </a14:imgLayer>
                </a14:imgProps>
              </a:ext>
              <a:ext uri="{28A0092B-C50C-407E-A947-70E740481C1C}">
                <a14:useLocalDpi xmlns:a14="http://schemas.microsoft.com/office/drawing/2010/main" val="0"/>
              </a:ext>
            </a:extLst>
          </a:blip>
          <a:srcRect/>
          <a:stretch>
            <a:fillRect/>
          </a:stretch>
        </p:blipFill>
        <p:spPr bwMode="auto">
          <a:xfrm>
            <a:off x="1050925" y="1843088"/>
            <a:ext cx="7040563"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8494" y="4419600"/>
            <a:ext cx="534881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018" y="1450312"/>
            <a:ext cx="3758339" cy="3655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18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Host and Moderator</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24676282"/>
              </p:ext>
            </p:extLst>
          </p:nvPr>
        </p:nvGraphicFramePr>
        <p:xfrm>
          <a:off x="914400" y="1447800"/>
          <a:ext cx="7772400" cy="44907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Moderator</a:t>
                      </a:r>
                      <a:endParaRPr lang="en-US" dirty="0"/>
                    </a:p>
                  </a:txBody>
                  <a:tcPr/>
                </a:tc>
                <a:tc>
                  <a:txBody>
                    <a:bodyPr/>
                    <a:lstStyle/>
                    <a:p>
                      <a:r>
                        <a:rPr lang="en-US" dirty="0" smtClean="0"/>
                        <a:t>Host</a:t>
                      </a:r>
                      <a:endParaRPr lang="en-US" dirty="0"/>
                    </a:p>
                  </a:txBody>
                  <a:tcPr/>
                </a:tc>
              </a:tr>
              <a:tr h="370840">
                <a:tc>
                  <a:txBody>
                    <a:bodyPr/>
                    <a:lstStyle/>
                    <a:p>
                      <a:r>
                        <a:rPr lang="en-US" dirty="0" smtClean="0"/>
                        <a:t>Stefan Caruso, CTP</a:t>
                      </a:r>
                      <a:endParaRPr lang="en-US" dirty="0"/>
                    </a:p>
                  </a:txBody>
                  <a:tcPr/>
                </a:tc>
                <a:tc>
                  <a:txBody>
                    <a:bodyPr/>
                    <a:lstStyle/>
                    <a:p>
                      <a:r>
                        <a:rPr lang="en-US" dirty="0" smtClean="0"/>
                        <a:t>Stephen Wilson, AAP</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r h="370840">
                <a:tc>
                  <a:txBody>
                    <a:bodyPr/>
                    <a:lstStyle/>
                    <a:p>
                      <a:r>
                        <a:rPr lang="en-US" dirty="0" smtClean="0"/>
                        <a:t>Stefan manages Cash</a:t>
                      </a:r>
                      <a:r>
                        <a:rPr lang="en-US" baseline="0" dirty="0" smtClean="0"/>
                        <a:t> Management Operations for The Commerce Bank of Washington. Stefan is a Certified Treasury Professional.</a:t>
                      </a:r>
                      <a:endParaRPr lang="en-US" dirty="0"/>
                    </a:p>
                  </a:txBody>
                  <a:tcPr/>
                </a:tc>
                <a:tc>
                  <a:txBody>
                    <a:bodyPr/>
                    <a:lstStyle/>
                    <a:p>
                      <a:r>
                        <a:rPr lang="en-US" dirty="0" smtClean="0"/>
                        <a:t>Stephen manages</a:t>
                      </a:r>
                      <a:r>
                        <a:rPr lang="en-US" baseline="0" dirty="0" smtClean="0"/>
                        <a:t> ACH Operations for The Commerce Bank of Washington. Stephen is a recognized Accredited ACH Professional.</a:t>
                      </a:r>
                      <a:endParaRPr lang="en-US" dirty="0"/>
                    </a:p>
                  </a:txBody>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013" y="2362200"/>
            <a:ext cx="129214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349500"/>
            <a:ext cx="1290320" cy="161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8129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4317582"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76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2286000"/>
            <a:ext cx="70215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80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21390"/>
            <a:ext cx="8691389"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5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 Batch</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1724025"/>
            <a:ext cx="702151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525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and Authorizing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7363" y="1371600"/>
            <a:ext cx="5887904" cy="3600450"/>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2614613"/>
            <a:ext cx="36671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4"/>
          <p:cNvSpPr/>
          <p:nvPr/>
        </p:nvSpPr>
        <p:spPr>
          <a:xfrm rot="3011668">
            <a:off x="5065425" y="3947054"/>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111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Authorization Code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7363" y="1371600"/>
            <a:ext cx="5887904" cy="3600450"/>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613" y="1976438"/>
            <a:ext cx="39147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4"/>
          <p:cNvSpPr/>
          <p:nvPr/>
        </p:nvSpPr>
        <p:spPr>
          <a:xfrm rot="3011668">
            <a:off x="4876802" y="4140013"/>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946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Authorization Code</a:t>
            </a:r>
            <a:endParaRPr lang="en-US" dirty="0"/>
          </a:p>
        </p:txBody>
      </p:sp>
      <p:sp>
        <p:nvSpPr>
          <p:cNvPr id="3" name="Content Placeholder 2"/>
          <p:cNvSpPr>
            <a:spLocks noGrp="1"/>
          </p:cNvSpPr>
          <p:nvPr>
            <p:ph sz="quarter" idx="1"/>
          </p:nvPr>
        </p:nvSpPr>
        <p:spPr/>
        <p:txBody>
          <a:bodyPr/>
          <a:lstStyle/>
          <a:p>
            <a:pPr marL="0" indent="0">
              <a:buNone/>
            </a:pPr>
            <a:r>
              <a:rPr lang="en-US" dirty="0" smtClean="0"/>
              <a:t>Example of a Transaction Authorization Code</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4273550" cy="184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36405"/>
            <a:ext cx="4273550" cy="274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Authorization Code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4" y="1160482"/>
            <a:ext cx="7855226" cy="485931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7363" y="1371600"/>
            <a:ext cx="5887904" cy="3600450"/>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75" y="2219325"/>
            <a:ext cx="39052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4"/>
          <p:cNvSpPr/>
          <p:nvPr/>
        </p:nvSpPr>
        <p:spPr>
          <a:xfrm rot="3011668">
            <a:off x="4876800" y="3974042"/>
            <a:ext cx="304800" cy="237067"/>
          </a:xfrm>
          <a:custGeom>
            <a:avLst/>
            <a:gdLst>
              <a:gd name="connsiteX0" fmla="*/ 0 w 304800"/>
              <a:gd name="connsiteY0" fmla="*/ 152400 h 304800"/>
              <a:gd name="connsiteX1" fmla="*/ 152400 w 304800"/>
              <a:gd name="connsiteY1" fmla="*/ 0 h 304800"/>
              <a:gd name="connsiteX2" fmla="*/ 152400 w 304800"/>
              <a:gd name="connsiteY2" fmla="*/ 135468 h 304800"/>
              <a:gd name="connsiteX3" fmla="*/ 304800 w 304800"/>
              <a:gd name="connsiteY3" fmla="*/ 135468 h 304800"/>
              <a:gd name="connsiteX4" fmla="*/ 304800 w 304800"/>
              <a:gd name="connsiteY4" fmla="*/ 169332 h 304800"/>
              <a:gd name="connsiteX5" fmla="*/ 152400 w 304800"/>
              <a:gd name="connsiteY5" fmla="*/ 169332 h 304800"/>
              <a:gd name="connsiteX6" fmla="*/ 152400 w 304800"/>
              <a:gd name="connsiteY6" fmla="*/ 304800 h 304800"/>
              <a:gd name="connsiteX7" fmla="*/ 0 w 304800"/>
              <a:gd name="connsiteY7" fmla="*/ 152400 h 304800"/>
              <a:gd name="connsiteX0" fmla="*/ 0 w 304800"/>
              <a:gd name="connsiteY0" fmla="*/ 160867 h 313267"/>
              <a:gd name="connsiteX1" fmla="*/ 194734 w 304800"/>
              <a:gd name="connsiteY1" fmla="*/ 0 h 313267"/>
              <a:gd name="connsiteX2" fmla="*/ 152400 w 304800"/>
              <a:gd name="connsiteY2" fmla="*/ 143935 h 313267"/>
              <a:gd name="connsiteX3" fmla="*/ 304800 w 304800"/>
              <a:gd name="connsiteY3" fmla="*/ 143935 h 313267"/>
              <a:gd name="connsiteX4" fmla="*/ 304800 w 304800"/>
              <a:gd name="connsiteY4" fmla="*/ 177799 h 313267"/>
              <a:gd name="connsiteX5" fmla="*/ 152400 w 304800"/>
              <a:gd name="connsiteY5" fmla="*/ 177799 h 313267"/>
              <a:gd name="connsiteX6" fmla="*/ 152400 w 304800"/>
              <a:gd name="connsiteY6" fmla="*/ 313267 h 313267"/>
              <a:gd name="connsiteX7" fmla="*/ 0 w 304800"/>
              <a:gd name="connsiteY7" fmla="*/ 160867 h 313267"/>
              <a:gd name="connsiteX0" fmla="*/ 0 w 304800"/>
              <a:gd name="connsiteY0" fmla="*/ 160867 h 270934"/>
              <a:gd name="connsiteX1" fmla="*/ 194734 w 304800"/>
              <a:gd name="connsiteY1" fmla="*/ 0 h 270934"/>
              <a:gd name="connsiteX2" fmla="*/ 152400 w 304800"/>
              <a:gd name="connsiteY2" fmla="*/ 143935 h 270934"/>
              <a:gd name="connsiteX3" fmla="*/ 304800 w 304800"/>
              <a:gd name="connsiteY3" fmla="*/ 143935 h 270934"/>
              <a:gd name="connsiteX4" fmla="*/ 304800 w 304800"/>
              <a:gd name="connsiteY4" fmla="*/ 177799 h 270934"/>
              <a:gd name="connsiteX5" fmla="*/ 152400 w 304800"/>
              <a:gd name="connsiteY5" fmla="*/ 177799 h 270934"/>
              <a:gd name="connsiteX6" fmla="*/ 194737 w 304800"/>
              <a:gd name="connsiteY6" fmla="*/ 270934 h 270934"/>
              <a:gd name="connsiteX7" fmla="*/ 0 w 304800"/>
              <a:gd name="connsiteY7" fmla="*/ 160867 h 270934"/>
              <a:gd name="connsiteX0" fmla="*/ 0 w 304800"/>
              <a:gd name="connsiteY0" fmla="*/ 127000 h 237067"/>
              <a:gd name="connsiteX1" fmla="*/ 237068 w 304800"/>
              <a:gd name="connsiteY1" fmla="*/ 0 h 237067"/>
              <a:gd name="connsiteX2" fmla="*/ 152400 w 304800"/>
              <a:gd name="connsiteY2" fmla="*/ 110068 h 237067"/>
              <a:gd name="connsiteX3" fmla="*/ 304800 w 304800"/>
              <a:gd name="connsiteY3" fmla="*/ 110068 h 237067"/>
              <a:gd name="connsiteX4" fmla="*/ 304800 w 304800"/>
              <a:gd name="connsiteY4" fmla="*/ 143932 h 237067"/>
              <a:gd name="connsiteX5" fmla="*/ 152400 w 304800"/>
              <a:gd name="connsiteY5" fmla="*/ 143932 h 237067"/>
              <a:gd name="connsiteX6" fmla="*/ 194737 w 304800"/>
              <a:gd name="connsiteY6" fmla="*/ 237067 h 237067"/>
              <a:gd name="connsiteX7" fmla="*/ 0 w 304800"/>
              <a:gd name="connsiteY7" fmla="*/ 12700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7067">
                <a:moveTo>
                  <a:pt x="0" y="127000"/>
                </a:moveTo>
                <a:lnTo>
                  <a:pt x="237068" y="0"/>
                </a:lnTo>
                <a:lnTo>
                  <a:pt x="152400" y="110068"/>
                </a:lnTo>
                <a:lnTo>
                  <a:pt x="304800" y="110068"/>
                </a:lnTo>
                <a:lnTo>
                  <a:pt x="304800" y="143932"/>
                </a:lnTo>
                <a:lnTo>
                  <a:pt x="152400" y="143932"/>
                </a:lnTo>
                <a:lnTo>
                  <a:pt x="194737" y="237067"/>
                </a:lnTo>
                <a:lnTo>
                  <a:pt x="0" y="127000"/>
                </a:lnTo>
                <a:close/>
              </a:path>
            </a:pathLst>
          </a:custGeom>
          <a:ln w="31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6424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Activity</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41400"/>
            <a:ext cx="6686550" cy="5409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881188"/>
            <a:ext cx="698341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328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Frames</a:t>
            </a:r>
            <a:endParaRPr lang="en-US" dirty="0"/>
          </a:p>
        </p:txBody>
      </p:sp>
      <p:sp>
        <p:nvSpPr>
          <p:cNvPr id="3" name="Content Placeholder 2"/>
          <p:cNvSpPr>
            <a:spLocks noGrp="1"/>
          </p:cNvSpPr>
          <p:nvPr>
            <p:ph sz="quarter" idx="1"/>
          </p:nvPr>
        </p:nvSpPr>
        <p:spPr/>
        <p:txBody>
          <a:bodyPr/>
          <a:lstStyle/>
          <a:p>
            <a:r>
              <a:rPr lang="en-US" dirty="0" smtClean="0"/>
              <a:t>Transactions need to be submitted 1 business day prior to the effective date. 2 or more days is ideal.</a:t>
            </a:r>
          </a:p>
          <a:p>
            <a:r>
              <a:rPr lang="en-US" dirty="0" smtClean="0"/>
              <a:t>Daily ACH cut-off is 4 PM </a:t>
            </a:r>
            <a:endParaRPr lang="en-US" dirty="0"/>
          </a:p>
        </p:txBody>
      </p:sp>
      <p:pic>
        <p:nvPicPr>
          <p:cNvPr id="4099" name="Picture 3" descr="C:\Users\z046716\AppData\Local\Microsoft\Windows\Temporary Internet Files\Content.IE5\VP25103T\MC90043480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41738"/>
            <a:ext cx="2582862" cy="258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6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Overview of new Online Banking Service</a:t>
            </a:r>
          </a:p>
          <a:p>
            <a:r>
              <a:rPr lang="en-US" dirty="0" smtClean="0"/>
              <a:t>Enhancements to Online Banking</a:t>
            </a:r>
          </a:p>
          <a:p>
            <a:r>
              <a:rPr lang="en-US" dirty="0" smtClean="0"/>
              <a:t>Creating Single Transactions</a:t>
            </a:r>
          </a:p>
          <a:p>
            <a:r>
              <a:rPr lang="en-US" dirty="0" smtClean="0"/>
              <a:t>Creating a Batch</a:t>
            </a:r>
          </a:p>
          <a:p>
            <a:r>
              <a:rPr lang="en-US" dirty="0" smtClean="0"/>
              <a:t>Overview of Originating Batches and Transactions</a:t>
            </a:r>
          </a:p>
          <a:p>
            <a:r>
              <a:rPr lang="en-US" dirty="0" smtClean="0"/>
              <a:t>Q&amp;A</a:t>
            </a:r>
            <a:endParaRPr lang="en-US" dirty="0"/>
          </a:p>
        </p:txBody>
      </p:sp>
    </p:spTree>
    <p:extLst>
      <p:ext uri="{BB962C8B-B14F-4D97-AF65-F5344CB8AC3E}">
        <p14:creationId xmlns:p14="http://schemas.microsoft.com/office/powerpoint/2010/main" val="106669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Online Banking Service</a:t>
            </a:r>
            <a:endParaRPr lang="en-US"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b="6892"/>
          <a:stretch>
            <a:fillRect/>
          </a:stretch>
        </p:blipFill>
        <p:spPr bwMode="auto">
          <a:xfrm>
            <a:off x="2895600" y="1600200"/>
            <a:ext cx="3581400" cy="41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p:cNvSpPr txBox="1"/>
          <p:nvPr/>
        </p:nvSpPr>
        <p:spPr>
          <a:xfrm>
            <a:off x="990600" y="5638800"/>
            <a:ext cx="7620000" cy="369332"/>
          </a:xfrm>
          <a:prstGeom prst="rect">
            <a:avLst/>
          </a:prstGeom>
          <a:noFill/>
        </p:spPr>
        <p:txBody>
          <a:bodyPr wrap="square" rtlCol="0">
            <a:spAutoFit/>
          </a:bodyPr>
          <a:lstStyle/>
          <a:p>
            <a:pPr algn="ctr"/>
            <a:r>
              <a:rPr lang="en-US" dirty="0" smtClean="0"/>
              <a:t>The new service will be available Monday September 23,  2013</a:t>
            </a:r>
            <a:endParaRPr lang="en-US" dirty="0"/>
          </a:p>
        </p:txBody>
      </p:sp>
    </p:spTree>
    <p:extLst>
      <p:ext uri="{BB962C8B-B14F-4D97-AF65-F5344CB8AC3E}">
        <p14:creationId xmlns:p14="http://schemas.microsoft.com/office/powerpoint/2010/main" val="2633653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Questions and Answers</a:t>
            </a:r>
            <a:endParaRPr lang="en-US" sz="4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1400"/>
            <a:ext cx="6686550" cy="5409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67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r>
              <a:rPr lang="en-US" dirty="0" smtClean="0"/>
              <a:t>Thank you for joining us today!</a:t>
            </a:r>
          </a:p>
          <a:p>
            <a:pPr marL="0" indent="0">
              <a:buNone/>
            </a:pPr>
            <a:endParaRPr lang="en-US" dirty="0"/>
          </a:p>
          <a:p>
            <a:pPr marL="0" indent="0">
              <a:buNone/>
            </a:pPr>
            <a:r>
              <a:rPr lang="en-US" dirty="0" smtClean="0"/>
              <a:t>Please keep an eye on your email, slides, this recorded session and other information will be sent out soon.</a:t>
            </a:r>
          </a:p>
          <a:p>
            <a:pPr marL="0" indent="0">
              <a:buNone/>
            </a:pPr>
            <a:endParaRPr lang="en-US" dirty="0"/>
          </a:p>
          <a:p>
            <a:pPr marL="0" indent="0">
              <a:buNone/>
            </a:pPr>
            <a:r>
              <a:rPr lang="en-US" dirty="0" smtClean="0"/>
              <a:t>For additional information please email:</a:t>
            </a:r>
          </a:p>
          <a:p>
            <a:pPr marL="0" indent="0">
              <a:buNone/>
            </a:pPr>
            <a:endParaRPr lang="en-US" dirty="0"/>
          </a:p>
          <a:p>
            <a:pPr marL="0" indent="0" algn="ctr">
              <a:buNone/>
            </a:pPr>
            <a:r>
              <a:rPr lang="en-US" sz="4000" b="1" dirty="0" smtClean="0"/>
              <a:t>ACHDesk@tcbwa.com</a:t>
            </a:r>
            <a:endParaRPr lang="en-US" sz="4000" b="1" dirty="0"/>
          </a:p>
        </p:txBody>
      </p:sp>
    </p:spTree>
    <p:extLst>
      <p:ext uri="{BB962C8B-B14F-4D97-AF65-F5344CB8AC3E}">
        <p14:creationId xmlns:p14="http://schemas.microsoft.com/office/powerpoint/2010/main" val="217641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Online Banking Service</a:t>
            </a:r>
            <a:endParaRPr lang="en-US"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b="6892"/>
          <a:stretch>
            <a:fillRect/>
          </a:stretch>
        </p:blipFill>
        <p:spPr bwMode="auto">
          <a:xfrm>
            <a:off x="2895600" y="1600200"/>
            <a:ext cx="3581400" cy="41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p:cNvSpPr txBox="1"/>
          <p:nvPr/>
        </p:nvSpPr>
        <p:spPr>
          <a:xfrm>
            <a:off x="990600" y="5638800"/>
            <a:ext cx="7620000" cy="369332"/>
          </a:xfrm>
          <a:prstGeom prst="rect">
            <a:avLst/>
          </a:prstGeom>
          <a:noFill/>
        </p:spPr>
        <p:txBody>
          <a:bodyPr wrap="square" rtlCol="0">
            <a:spAutoFit/>
          </a:bodyPr>
          <a:lstStyle/>
          <a:p>
            <a:pPr algn="ctr"/>
            <a:r>
              <a:rPr lang="en-US" dirty="0" smtClean="0"/>
              <a:t>The new service will be available Monday September 23,  2013</a:t>
            </a:r>
            <a:endParaRPr lang="en-US" dirty="0"/>
          </a:p>
        </p:txBody>
      </p:sp>
    </p:spTree>
    <p:extLst>
      <p:ext uri="{BB962C8B-B14F-4D97-AF65-F5344CB8AC3E}">
        <p14:creationId xmlns:p14="http://schemas.microsoft.com/office/powerpoint/2010/main" val="168513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Legacy ACH Origination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68304"/>
            <a:ext cx="3461594" cy="278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955" y="2166041"/>
            <a:ext cx="3558183"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04935" y="1796709"/>
            <a:ext cx="3124200" cy="369332"/>
          </a:xfrm>
          <a:prstGeom prst="rect">
            <a:avLst/>
          </a:prstGeom>
          <a:noFill/>
        </p:spPr>
        <p:txBody>
          <a:bodyPr wrap="square" rtlCol="0">
            <a:spAutoFit/>
          </a:bodyPr>
          <a:lstStyle/>
          <a:p>
            <a:pPr algn="ctr"/>
            <a:r>
              <a:rPr lang="en-US" dirty="0" smtClean="0"/>
              <a:t>Legacy ACH Transactions</a:t>
            </a:r>
            <a:endParaRPr lang="en-US" dirty="0"/>
          </a:p>
        </p:txBody>
      </p:sp>
      <p:sp>
        <p:nvSpPr>
          <p:cNvPr id="13" name="TextBox 12"/>
          <p:cNvSpPr txBox="1"/>
          <p:nvPr/>
        </p:nvSpPr>
        <p:spPr>
          <a:xfrm>
            <a:off x="4755946" y="1798972"/>
            <a:ext cx="3124200" cy="369332"/>
          </a:xfrm>
          <a:prstGeom prst="rect">
            <a:avLst/>
          </a:prstGeom>
          <a:noFill/>
        </p:spPr>
        <p:txBody>
          <a:bodyPr wrap="square" rtlCol="0">
            <a:spAutoFit/>
          </a:bodyPr>
          <a:lstStyle/>
          <a:p>
            <a:pPr algn="ctr"/>
            <a:r>
              <a:rPr lang="en-US" dirty="0" smtClean="0"/>
              <a:t>Legacy ACH Batches</a:t>
            </a:r>
            <a:endParaRPr lang="en-US" dirty="0"/>
          </a:p>
        </p:txBody>
      </p:sp>
    </p:spTree>
    <p:extLst>
      <p:ext uri="{BB962C8B-B14F-4D97-AF65-F5344CB8AC3E}">
        <p14:creationId xmlns:p14="http://schemas.microsoft.com/office/powerpoint/2010/main" val="142893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a:t>
            </a:r>
            <a:endParaRPr lang="en-US" dirty="0"/>
          </a:p>
        </p:txBody>
      </p:sp>
      <p:pic>
        <p:nvPicPr>
          <p:cNvPr id="3075" name="Picture 3" descr="C:\Users\z046716\AppData\Local\Microsoft\Windows\Temporary Internet Files\Content.IE5\59EG8KJ8\MC90043157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895" y="1343090"/>
            <a:ext cx="3678705" cy="3703229"/>
          </a:xfrm>
          <a:prstGeom prst="rect">
            <a:avLst/>
          </a:prstGeom>
        </p:spPr>
        <p:style>
          <a:lnRef idx="3">
            <a:schemeClr val="lt1"/>
          </a:lnRef>
          <a:fillRef idx="1">
            <a:schemeClr val="accent5"/>
          </a:fillRef>
          <a:effectRef idx="1">
            <a:schemeClr val="accent5"/>
          </a:effectRef>
          <a:fontRef idx="minor">
            <a:schemeClr val="lt1"/>
          </a:fontRef>
        </p:style>
      </p:pic>
      <p:pic>
        <p:nvPicPr>
          <p:cNvPr id="3076" name="Picture 4" descr="C:\Users\z046716\AppData\Local\Microsoft\Windows\Temporary Internet Files\Content.IE5\8K0DBSMO\MC9000787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800" y="2962661"/>
            <a:ext cx="3386138" cy="1411683"/>
          </a:xfrm>
          <a:prstGeom prst="rect">
            <a:avLst/>
          </a:prstGeom>
        </p:spPr>
        <p:style>
          <a:lnRef idx="3">
            <a:schemeClr val="lt1"/>
          </a:lnRef>
          <a:fillRef idx="1">
            <a:schemeClr val="accent5"/>
          </a:fillRef>
          <a:effectRef idx="1">
            <a:schemeClr val="accent5"/>
          </a:effectRef>
          <a:fontRef idx="minor">
            <a:schemeClr val="lt1"/>
          </a:fontRef>
        </p:style>
      </p:pic>
      <p:sp>
        <p:nvSpPr>
          <p:cNvPr id="3" name="TextBox 2"/>
          <p:cNvSpPr txBox="1"/>
          <p:nvPr/>
        </p:nvSpPr>
        <p:spPr>
          <a:xfrm>
            <a:off x="4572000" y="1447800"/>
            <a:ext cx="22860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latin typeface="Arial" pitchFamily="34" charset="0"/>
                <a:cs typeface="Arial" pitchFamily="34" charset="0"/>
              </a:rPr>
              <a:t>Dual Authorization</a:t>
            </a:r>
            <a:endParaRPr lang="en-US" sz="2800" dirty="0">
              <a:latin typeface="Arial" pitchFamily="34" charset="0"/>
              <a:cs typeface="Arial" pitchFamily="34" charset="0"/>
            </a:endParaRPr>
          </a:p>
        </p:txBody>
      </p:sp>
      <p:sp>
        <p:nvSpPr>
          <p:cNvPr id="4" name="TextBox 3"/>
          <p:cNvSpPr txBox="1"/>
          <p:nvPr/>
        </p:nvSpPr>
        <p:spPr>
          <a:xfrm>
            <a:off x="228600" y="4800598"/>
            <a:ext cx="42672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latin typeface="Arial" pitchFamily="34" charset="0"/>
                <a:cs typeface="Arial" pitchFamily="34" charset="0"/>
              </a:rPr>
              <a:t>Transaction Authorization Codes</a:t>
            </a:r>
            <a:endParaRPr lang="en-US" sz="2800" dirty="0">
              <a:latin typeface="Arial" pitchFamily="34" charset="0"/>
              <a:cs typeface="Arial" pitchFamily="34" charset="0"/>
            </a:endParaRPr>
          </a:p>
        </p:txBody>
      </p:sp>
      <p:sp>
        <p:nvSpPr>
          <p:cNvPr id="7" name="TextBox 6"/>
          <p:cNvSpPr txBox="1"/>
          <p:nvPr/>
        </p:nvSpPr>
        <p:spPr>
          <a:xfrm>
            <a:off x="5029200" y="4569265"/>
            <a:ext cx="32004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latin typeface="Arial" pitchFamily="34" charset="0"/>
                <a:cs typeface="Arial" pitchFamily="34" charset="0"/>
              </a:rPr>
              <a:t>Enhanced</a:t>
            </a:r>
          </a:p>
          <a:p>
            <a:pPr algn="ctr"/>
            <a:r>
              <a:rPr lang="en-US" sz="2800" dirty="0" smtClean="0">
                <a:latin typeface="Arial" pitchFamily="34" charset="0"/>
                <a:cs typeface="Arial" pitchFamily="34" charset="0"/>
              </a:rPr>
              <a:t>Reports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83614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Changes</a:t>
            </a:r>
            <a:endParaRPr lang="en-US" dirty="0"/>
          </a:p>
        </p:txBody>
      </p:sp>
      <p:sp>
        <p:nvSpPr>
          <p:cNvPr id="3" name="Content Placeholder 2"/>
          <p:cNvSpPr>
            <a:spLocks noGrp="1"/>
          </p:cNvSpPr>
          <p:nvPr>
            <p:ph sz="quarter" idx="1"/>
          </p:nvPr>
        </p:nvSpPr>
        <p:spPr/>
        <p:txBody>
          <a:bodyPr/>
          <a:lstStyle/>
          <a:p>
            <a:r>
              <a:rPr lang="en-US" dirty="0" smtClean="0"/>
              <a:t>Recipients</a:t>
            </a:r>
          </a:p>
          <a:p>
            <a:r>
              <a:rPr lang="en-US" dirty="0" smtClean="0"/>
              <a:t>Separate Origination Types</a:t>
            </a:r>
          </a:p>
          <a:p>
            <a:pPr lvl="1"/>
            <a:r>
              <a:rPr lang="en-US" dirty="0" smtClean="0"/>
              <a:t>Single Payment</a:t>
            </a:r>
          </a:p>
          <a:p>
            <a:pPr lvl="1"/>
            <a:r>
              <a:rPr lang="en-US" dirty="0" smtClean="0"/>
              <a:t>Single Receipt</a:t>
            </a:r>
          </a:p>
          <a:p>
            <a:pPr lvl="1"/>
            <a:r>
              <a:rPr lang="en-US" dirty="0" smtClean="0"/>
              <a:t>Payroll</a:t>
            </a:r>
          </a:p>
          <a:p>
            <a:pPr lvl="1"/>
            <a:r>
              <a:rPr lang="en-US" dirty="0" smtClean="0"/>
              <a:t>Payments</a:t>
            </a:r>
          </a:p>
          <a:p>
            <a:pPr lvl="1"/>
            <a:r>
              <a:rPr lang="en-US" dirty="0" smtClean="0"/>
              <a:t>Collections</a:t>
            </a:r>
          </a:p>
          <a:p>
            <a:pPr lvl="1"/>
            <a:endParaRPr lang="en-US" dirty="0"/>
          </a:p>
        </p:txBody>
      </p:sp>
    </p:spTree>
    <p:extLst>
      <p:ext uri="{BB962C8B-B14F-4D97-AF65-F5344CB8AC3E}">
        <p14:creationId xmlns:p14="http://schemas.microsoft.com/office/powerpoint/2010/main" val="3975969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Recipients</a:t>
            </a:r>
            <a:endParaRPr lang="en-US" dirty="0"/>
          </a:p>
        </p:txBody>
      </p:sp>
      <p:pic>
        <p:nvPicPr>
          <p:cNvPr id="5122" name="Picture 2" descr="C:\Users\z046716\AppData\Local\Microsoft\Windows\Temporary Internet Files\Content.IE5\65OQRP7C\MC9004326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18909"/>
            <a:ext cx="3157536" cy="3157536"/>
          </a:xfrm>
          <a:prstGeom prst="rect">
            <a:avLst/>
          </a:prstGeom>
          <a:noFill/>
          <a:extLst>
            <a:ext uri="{909E8E84-426E-40DD-AFC4-6F175D3DCCD1}">
              <a14:hiddenFill xmlns:a14="http://schemas.microsoft.com/office/drawing/2010/main">
                <a:solidFill>
                  <a:srgbClr val="FFFFFF"/>
                </a:solidFill>
              </a14:hiddenFill>
            </a:ext>
          </a:extLst>
        </p:spPr>
      </p:pic>
      <p:sp>
        <p:nvSpPr>
          <p:cNvPr id="15" name="Curved Down Arrow 14"/>
          <p:cNvSpPr/>
          <p:nvPr/>
        </p:nvSpPr>
        <p:spPr>
          <a:xfrm rot="8733973">
            <a:off x="2391840" y="4274504"/>
            <a:ext cx="5344210" cy="1349261"/>
          </a:xfrm>
          <a:prstGeom prst="curvedDownArrow">
            <a:avLst>
              <a:gd name="adj1" fmla="val 25438"/>
              <a:gd name="adj2" fmla="val 48499"/>
              <a:gd name="adj3" fmla="val 3234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sp>
        <p:nvSpPr>
          <p:cNvPr id="16" name="Curved Down Arrow 15"/>
          <p:cNvSpPr/>
          <p:nvPr/>
        </p:nvSpPr>
        <p:spPr>
          <a:xfrm rot="10245824">
            <a:off x="1978637" y="5148573"/>
            <a:ext cx="5344210" cy="1349261"/>
          </a:xfrm>
          <a:prstGeom prst="curvedDownArrow">
            <a:avLst>
              <a:gd name="adj1" fmla="val 25438"/>
              <a:gd name="adj2" fmla="val 48499"/>
              <a:gd name="adj3" fmla="val 3234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pic>
        <p:nvPicPr>
          <p:cNvPr id="5123" name="Picture 3" descr="C:\Users\z046716\AppData\Local\Microsoft\Windows\Temporary Internet Files\Content.IE5\59EG8KJ8\MC9004326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1289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017" y="3886200"/>
            <a:ext cx="17145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t>Savings Account</a:t>
            </a:r>
            <a:endParaRPr lang="en-US" b="1" dirty="0"/>
          </a:p>
        </p:txBody>
      </p:sp>
      <p:pic>
        <p:nvPicPr>
          <p:cNvPr id="7" name="Picture 3" descr="C:\Users\z046716\AppData\Local\Microsoft\Windows\Temporary Internet Files\Content.IE5\59EG8KJ8\MC9004326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2" y="1808767"/>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92067" y="1654435"/>
            <a:ext cx="17145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t>Checking Account</a:t>
            </a:r>
            <a:endParaRPr lang="en-US" b="1" dirty="0"/>
          </a:p>
        </p:txBody>
      </p:sp>
      <p:sp>
        <p:nvSpPr>
          <p:cNvPr id="12" name="Curved Down Arrow 11"/>
          <p:cNvSpPr/>
          <p:nvPr/>
        </p:nvSpPr>
        <p:spPr>
          <a:xfrm rot="7822460">
            <a:off x="2002352" y="3594749"/>
            <a:ext cx="3990786" cy="1074879"/>
          </a:xfrm>
          <a:prstGeom prst="curvedDownArrow">
            <a:avLst>
              <a:gd name="adj1" fmla="val 25438"/>
              <a:gd name="adj2" fmla="val 48499"/>
              <a:gd name="adj3" fmla="val 3234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pic>
        <p:nvPicPr>
          <p:cNvPr id="9" name="Picture 3" descr="C:\Users\z046716\AppData\Local\Microsoft\Windows\Temporary Internet Files\Content.IE5\59EG8KJ8\MC9004326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95800" y="914400"/>
            <a:ext cx="17145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t>Wire Information</a:t>
            </a:r>
            <a:endParaRPr lang="en-US" b="1" dirty="0"/>
          </a:p>
        </p:txBody>
      </p:sp>
      <p:pic>
        <p:nvPicPr>
          <p:cNvPr id="5124" name="Picture 4" descr="C:\Users\z046716\AppData\Local\Microsoft\Windows\Temporary Internet Files\Content.IE5\9D14WFL9\MC9003835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5723" y="2385601"/>
            <a:ext cx="1257525" cy="1247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55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CBWA">
      <a:dk1>
        <a:sysClr val="windowText" lastClr="000000"/>
      </a:dk1>
      <a:lt1>
        <a:sysClr val="window" lastClr="FFFFFF"/>
      </a:lt1>
      <a:dk2>
        <a:srgbClr val="696464"/>
      </a:dk2>
      <a:lt2>
        <a:srgbClr val="E9E5DC"/>
      </a:lt2>
      <a:accent1>
        <a:srgbClr val="660409"/>
      </a:accent1>
      <a:accent2>
        <a:srgbClr val="072333"/>
      </a:accent2>
      <a:accent3>
        <a:srgbClr val="685C41"/>
      </a:accent3>
      <a:accent4>
        <a:srgbClr val="38657F"/>
      </a:accent4>
      <a:accent5>
        <a:srgbClr val="D7D0C0"/>
      </a:accent5>
      <a:accent6>
        <a:srgbClr val="11577F"/>
      </a:accent6>
      <a:hlink>
        <a:srgbClr val="FF0A16"/>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12129</TotalTime>
  <Words>2053</Words>
  <Application>Microsoft Office PowerPoint</Application>
  <PresentationFormat>On-screen Show (4:3)</PresentationFormat>
  <Paragraphs>220</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THE COMMERCE BANK OF WASHINGTON</vt:lpstr>
      <vt:lpstr>House Keeping</vt:lpstr>
      <vt:lpstr>Your Host and Moderator</vt:lpstr>
      <vt:lpstr>Agenda</vt:lpstr>
      <vt:lpstr>New Online Banking Service</vt:lpstr>
      <vt:lpstr>Overview – Legacy ACH Origination</vt:lpstr>
      <vt:lpstr>Enhancements</vt:lpstr>
      <vt:lpstr>Key Changes</vt:lpstr>
      <vt:lpstr>Recipients</vt:lpstr>
      <vt:lpstr>Batches</vt:lpstr>
      <vt:lpstr>Navigation</vt:lpstr>
      <vt:lpstr>Navigation in Detail</vt:lpstr>
      <vt:lpstr>Navigation in Detail</vt:lpstr>
      <vt:lpstr>Creating a Recipient</vt:lpstr>
      <vt:lpstr>Entering Recipient Information</vt:lpstr>
      <vt:lpstr>Entering Recipient Information</vt:lpstr>
      <vt:lpstr>Entering Recipient Information</vt:lpstr>
      <vt:lpstr>Entering Payment Information</vt:lpstr>
      <vt:lpstr>Finishing adding a Single Payment</vt:lpstr>
      <vt:lpstr>Originating the Single Payment</vt:lpstr>
      <vt:lpstr>Selecting the Payment</vt:lpstr>
      <vt:lpstr>Submitting the Payment</vt:lpstr>
      <vt:lpstr>Submitting the Payment</vt:lpstr>
      <vt:lpstr>Creating a Batch</vt:lpstr>
      <vt:lpstr>Creating a Batch</vt:lpstr>
      <vt:lpstr>Creating a Batch</vt:lpstr>
      <vt:lpstr>Creating a Batch</vt:lpstr>
      <vt:lpstr>Adding Recipient to a Batch</vt:lpstr>
      <vt:lpstr>Adding Recipient to a Batch</vt:lpstr>
      <vt:lpstr>Originating a Batch</vt:lpstr>
      <vt:lpstr>Originating a Batch</vt:lpstr>
      <vt:lpstr>Originating a Batch</vt:lpstr>
      <vt:lpstr>Approving a Batch</vt:lpstr>
      <vt:lpstr>Reviewing and Authorizing</vt:lpstr>
      <vt:lpstr>Transaction Authorization Code</vt:lpstr>
      <vt:lpstr>Transaction Authorization Code</vt:lpstr>
      <vt:lpstr>Transaction Authorization Code</vt:lpstr>
      <vt:lpstr>Online Activity</vt:lpstr>
      <vt:lpstr>Time Frames</vt:lpstr>
      <vt:lpstr>New Online Banking Service</vt:lpstr>
      <vt:lpstr>Questions and Answers</vt:lpstr>
      <vt:lpstr>Thank you!</vt:lpstr>
    </vt:vector>
  </TitlesOfParts>
  <Company>Zions Bancorporation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COMMERCE BANK OF WASHINGTON</dc:title>
  <dc:creator>Stephen Wilson</dc:creator>
  <cp:lastModifiedBy>Wesley Phoenix</cp:lastModifiedBy>
  <cp:revision>48</cp:revision>
  <dcterms:created xsi:type="dcterms:W3CDTF">2013-08-24T17:39:55Z</dcterms:created>
  <dcterms:modified xsi:type="dcterms:W3CDTF">2013-09-07T21:06:34Z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