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78" r:id="rId13"/>
    <p:sldId id="267" r:id="rId14"/>
    <p:sldId id="268" r:id="rId15"/>
    <p:sldId id="269" r:id="rId16"/>
    <p:sldId id="279" r:id="rId17"/>
    <p:sldId id="270" r:id="rId18"/>
    <p:sldId id="271" r:id="rId19"/>
    <p:sldId id="272" r:id="rId20"/>
    <p:sldId id="273" r:id="rId21"/>
    <p:sldId id="280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5" autoAdjust="0"/>
    <p:restoredTop sz="94660"/>
  </p:normalViewPr>
  <p:slideViewPr>
    <p:cSldViewPr>
      <p:cViewPr varScale="1">
        <p:scale>
          <a:sx n="107" d="100"/>
          <a:sy n="107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B3D7F-4413-4040-9C93-E9CC1901F690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E004B-1D11-46EF-9587-6F6ABFF16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0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E6E8-0510-419C-89B3-EE34DF4C0083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AFFEF52-F66C-403E-82BB-0A712FC958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E6E8-0510-419C-89B3-EE34DF4C0083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F52-F66C-403E-82BB-0A712FC958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E6E8-0510-419C-89B3-EE34DF4C0083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F52-F66C-403E-82BB-0A712FC958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E6E8-0510-419C-89B3-EE34DF4C0083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F52-F66C-403E-82BB-0A712FC958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E6E8-0510-419C-89B3-EE34DF4C0083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AFFEF52-F66C-403E-82BB-0A712FC9581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E6E8-0510-419C-89B3-EE34DF4C0083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F52-F66C-403E-82BB-0A712FC958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E6E8-0510-419C-89B3-EE34DF4C0083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F52-F66C-403E-82BB-0A712FC958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E6E8-0510-419C-89B3-EE34DF4C0083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F52-F66C-403E-82BB-0A712FC958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E6E8-0510-419C-89B3-EE34DF4C0083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F52-F66C-403E-82BB-0A712FC958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E6E8-0510-419C-89B3-EE34DF4C0083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F52-F66C-403E-82BB-0A712FC958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E6E8-0510-419C-89B3-EE34DF4C0083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AFFEF52-F66C-403E-82BB-0A712FC958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20E6E8-0510-419C-89B3-EE34DF4C0083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AFFEF52-F66C-403E-82BB-0A712FC958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ACH Origination for Send File Clients</a:t>
            </a:r>
          </a:p>
          <a:p>
            <a:r>
              <a:rPr lang="en-US" dirty="0" smtClean="0"/>
              <a:t>Hosted by: Stephen Wilson, AAP</a:t>
            </a:r>
          </a:p>
          <a:p>
            <a:r>
              <a:rPr lang="en-US" dirty="0" smtClean="0"/>
              <a:t>Moderated by: Stefan Caruso, CTP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3200" spc="-150" dirty="0" smtClean="0">
                <a:latin typeface="Times New Roman" pitchFamily="18" charset="0"/>
                <a:cs typeface="Times New Roman" pitchFamily="18" charset="0"/>
              </a:rPr>
              <a:t>THE</a:t>
            </a:r>
            <a:br>
              <a:rPr lang="en-US" sz="3200" spc="-15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spc="-150" dirty="0" smtClean="0">
                <a:latin typeface="Times New Roman" pitchFamily="18" charset="0"/>
                <a:cs typeface="Times New Roman" pitchFamily="18" charset="0"/>
              </a:rPr>
              <a:t>COMMERCE</a:t>
            </a:r>
            <a:br>
              <a:rPr lang="en-US" sz="3200" spc="-15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spc="-150" dirty="0" smtClean="0">
                <a:latin typeface="Times New Roman" pitchFamily="18" charset="0"/>
                <a:cs typeface="Times New Roman" pitchFamily="18" charset="0"/>
              </a:rPr>
              <a:t>BANK</a:t>
            </a:r>
            <a:br>
              <a:rPr lang="en-US" sz="3200" spc="-15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spc="-150" dirty="0" smtClean="0">
                <a:latin typeface="Times New Roman" pitchFamily="18" charset="0"/>
                <a:cs typeface="Times New Roman" pitchFamily="18" charset="0"/>
              </a:rPr>
              <a:t>OF WASHINGTON</a:t>
            </a:r>
            <a:endParaRPr lang="en-US" sz="3200" spc="-1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0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in Detail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33" y="1473200"/>
            <a:ext cx="6460067" cy="4302312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28098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68401" y="1778001"/>
            <a:ext cx="2209800" cy="228600"/>
          </a:xfrm>
          <a:prstGeom prst="rect">
            <a:avLst/>
          </a:prstGeom>
          <a:noFill/>
          <a:ln w="3175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85166" y="1761068"/>
            <a:ext cx="3153834" cy="12311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Recipients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Recipients are new feature used primarily for Wire, transactions and ACH managed directly on Online Banking.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68401" y="2065864"/>
            <a:ext cx="2209800" cy="228600"/>
          </a:xfrm>
          <a:prstGeom prst="rect">
            <a:avLst/>
          </a:prstGeom>
          <a:noFill/>
          <a:ln w="3175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93633" y="3048000"/>
            <a:ext cx="3153834" cy="8002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Payroll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Originating payroll to your employees.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8401" y="2362200"/>
            <a:ext cx="2209800" cy="228600"/>
          </a:xfrm>
          <a:prstGeom prst="rect">
            <a:avLst/>
          </a:prstGeom>
          <a:noFill/>
          <a:ln w="3175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68404" y="2650066"/>
            <a:ext cx="2209800" cy="228600"/>
          </a:xfrm>
          <a:prstGeom prst="rect">
            <a:avLst/>
          </a:prstGeom>
          <a:noFill/>
          <a:ln w="3175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93633" y="4800600"/>
            <a:ext cx="3153834" cy="8002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Collections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Cash concentration, Accounts Receivable, dues or etc…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5166" y="3924181"/>
            <a:ext cx="3153834" cy="8002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Payments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Disbursements, Accounts Payable and etc.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72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Transactions need to be submitted 1 business day prior to the effective date. 2 or more days is ideal.</a:t>
            </a:r>
          </a:p>
          <a:p>
            <a:r>
              <a:rPr lang="en-US" dirty="0" smtClean="0"/>
              <a:t>Daily ACH cut-off is 4 PM </a:t>
            </a:r>
            <a:endParaRPr lang="en-US" dirty="0"/>
          </a:p>
        </p:txBody>
      </p:sp>
      <p:pic>
        <p:nvPicPr>
          <p:cNvPr id="4099" name="Picture 3" descr="C:\Users\z046716\AppData\Local\Microsoft\Windows\Temporary Internet Files\Content.IE5\VP25103T\MC90043480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41738"/>
            <a:ext cx="2582862" cy="25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06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vs. Unbalanced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4" y="1160482"/>
            <a:ext cx="7855226" cy="4859317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282263"/>
              </p:ext>
            </p:extLst>
          </p:nvPr>
        </p:nvGraphicFramePr>
        <p:xfrm>
          <a:off x="1371600" y="1828800"/>
          <a:ext cx="64008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Balanced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Unbalanced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file includes your account here at The Commerce Bank.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Does not include</a:t>
                      </a:r>
                      <a:r>
                        <a:rPr lang="en-US" baseline="0" dirty="0" smtClean="0"/>
                        <a:t> your account number here at The Commerce Bank.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You will be taken directly to the authorization</a:t>
                      </a:r>
                      <a:r>
                        <a:rPr lang="en-US" baseline="0" dirty="0" smtClean="0"/>
                        <a:t> screen in order to originate your file.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 will be</a:t>
                      </a:r>
                      <a:r>
                        <a:rPr lang="en-US" baseline="0" dirty="0" smtClean="0"/>
                        <a:t> prompted to select your offset account after uploading your file.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3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an ACH File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42533"/>
            <a:ext cx="28098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 rot="3011668">
            <a:off x="1788824" y="2431707"/>
            <a:ext cx="304800" cy="237067"/>
          </a:xfrm>
          <a:custGeom>
            <a:avLst/>
            <a:gdLst>
              <a:gd name="connsiteX0" fmla="*/ 0 w 304800"/>
              <a:gd name="connsiteY0" fmla="*/ 152400 h 304800"/>
              <a:gd name="connsiteX1" fmla="*/ 152400 w 304800"/>
              <a:gd name="connsiteY1" fmla="*/ 0 h 304800"/>
              <a:gd name="connsiteX2" fmla="*/ 152400 w 304800"/>
              <a:gd name="connsiteY2" fmla="*/ 135468 h 304800"/>
              <a:gd name="connsiteX3" fmla="*/ 304800 w 304800"/>
              <a:gd name="connsiteY3" fmla="*/ 135468 h 304800"/>
              <a:gd name="connsiteX4" fmla="*/ 304800 w 304800"/>
              <a:gd name="connsiteY4" fmla="*/ 169332 h 304800"/>
              <a:gd name="connsiteX5" fmla="*/ 152400 w 304800"/>
              <a:gd name="connsiteY5" fmla="*/ 169332 h 304800"/>
              <a:gd name="connsiteX6" fmla="*/ 152400 w 304800"/>
              <a:gd name="connsiteY6" fmla="*/ 304800 h 304800"/>
              <a:gd name="connsiteX7" fmla="*/ 0 w 304800"/>
              <a:gd name="connsiteY7" fmla="*/ 152400 h 304800"/>
              <a:gd name="connsiteX0" fmla="*/ 0 w 304800"/>
              <a:gd name="connsiteY0" fmla="*/ 160867 h 313267"/>
              <a:gd name="connsiteX1" fmla="*/ 194734 w 304800"/>
              <a:gd name="connsiteY1" fmla="*/ 0 h 313267"/>
              <a:gd name="connsiteX2" fmla="*/ 152400 w 304800"/>
              <a:gd name="connsiteY2" fmla="*/ 143935 h 313267"/>
              <a:gd name="connsiteX3" fmla="*/ 304800 w 304800"/>
              <a:gd name="connsiteY3" fmla="*/ 143935 h 313267"/>
              <a:gd name="connsiteX4" fmla="*/ 304800 w 304800"/>
              <a:gd name="connsiteY4" fmla="*/ 177799 h 313267"/>
              <a:gd name="connsiteX5" fmla="*/ 152400 w 304800"/>
              <a:gd name="connsiteY5" fmla="*/ 177799 h 313267"/>
              <a:gd name="connsiteX6" fmla="*/ 152400 w 304800"/>
              <a:gd name="connsiteY6" fmla="*/ 313267 h 313267"/>
              <a:gd name="connsiteX7" fmla="*/ 0 w 304800"/>
              <a:gd name="connsiteY7" fmla="*/ 160867 h 313267"/>
              <a:gd name="connsiteX0" fmla="*/ 0 w 304800"/>
              <a:gd name="connsiteY0" fmla="*/ 160867 h 270934"/>
              <a:gd name="connsiteX1" fmla="*/ 194734 w 304800"/>
              <a:gd name="connsiteY1" fmla="*/ 0 h 270934"/>
              <a:gd name="connsiteX2" fmla="*/ 152400 w 304800"/>
              <a:gd name="connsiteY2" fmla="*/ 143935 h 270934"/>
              <a:gd name="connsiteX3" fmla="*/ 304800 w 304800"/>
              <a:gd name="connsiteY3" fmla="*/ 143935 h 270934"/>
              <a:gd name="connsiteX4" fmla="*/ 304800 w 304800"/>
              <a:gd name="connsiteY4" fmla="*/ 177799 h 270934"/>
              <a:gd name="connsiteX5" fmla="*/ 152400 w 304800"/>
              <a:gd name="connsiteY5" fmla="*/ 177799 h 270934"/>
              <a:gd name="connsiteX6" fmla="*/ 194737 w 304800"/>
              <a:gd name="connsiteY6" fmla="*/ 270934 h 270934"/>
              <a:gd name="connsiteX7" fmla="*/ 0 w 304800"/>
              <a:gd name="connsiteY7" fmla="*/ 160867 h 270934"/>
              <a:gd name="connsiteX0" fmla="*/ 0 w 304800"/>
              <a:gd name="connsiteY0" fmla="*/ 127000 h 237067"/>
              <a:gd name="connsiteX1" fmla="*/ 237068 w 304800"/>
              <a:gd name="connsiteY1" fmla="*/ 0 h 237067"/>
              <a:gd name="connsiteX2" fmla="*/ 152400 w 304800"/>
              <a:gd name="connsiteY2" fmla="*/ 110068 h 237067"/>
              <a:gd name="connsiteX3" fmla="*/ 304800 w 304800"/>
              <a:gd name="connsiteY3" fmla="*/ 110068 h 237067"/>
              <a:gd name="connsiteX4" fmla="*/ 304800 w 304800"/>
              <a:gd name="connsiteY4" fmla="*/ 143932 h 237067"/>
              <a:gd name="connsiteX5" fmla="*/ 152400 w 304800"/>
              <a:gd name="connsiteY5" fmla="*/ 143932 h 237067"/>
              <a:gd name="connsiteX6" fmla="*/ 194737 w 304800"/>
              <a:gd name="connsiteY6" fmla="*/ 237067 h 237067"/>
              <a:gd name="connsiteX7" fmla="*/ 0 w 304800"/>
              <a:gd name="connsiteY7" fmla="*/ 127000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37067">
                <a:moveTo>
                  <a:pt x="0" y="127000"/>
                </a:moveTo>
                <a:lnTo>
                  <a:pt x="237068" y="0"/>
                </a:lnTo>
                <a:lnTo>
                  <a:pt x="152400" y="110068"/>
                </a:lnTo>
                <a:lnTo>
                  <a:pt x="304800" y="110068"/>
                </a:lnTo>
                <a:lnTo>
                  <a:pt x="304800" y="143932"/>
                </a:lnTo>
                <a:lnTo>
                  <a:pt x="152400" y="143932"/>
                </a:lnTo>
                <a:lnTo>
                  <a:pt x="194737" y="237067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85166" y="2042408"/>
            <a:ext cx="3153834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Select the transaction type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Select the transaction type you wish to originate, in this case, we will process a payroll file.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6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Browsing to the ACH file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391400" cy="4448527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3200400"/>
            <a:ext cx="7069137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4"/>
          <p:cNvSpPr/>
          <p:nvPr/>
        </p:nvSpPr>
        <p:spPr>
          <a:xfrm rot="3011668">
            <a:off x="9256424" y="5818353"/>
            <a:ext cx="304800" cy="237067"/>
          </a:xfrm>
          <a:custGeom>
            <a:avLst/>
            <a:gdLst>
              <a:gd name="connsiteX0" fmla="*/ 0 w 304800"/>
              <a:gd name="connsiteY0" fmla="*/ 152400 h 304800"/>
              <a:gd name="connsiteX1" fmla="*/ 152400 w 304800"/>
              <a:gd name="connsiteY1" fmla="*/ 0 h 304800"/>
              <a:gd name="connsiteX2" fmla="*/ 152400 w 304800"/>
              <a:gd name="connsiteY2" fmla="*/ 135468 h 304800"/>
              <a:gd name="connsiteX3" fmla="*/ 304800 w 304800"/>
              <a:gd name="connsiteY3" fmla="*/ 135468 h 304800"/>
              <a:gd name="connsiteX4" fmla="*/ 304800 w 304800"/>
              <a:gd name="connsiteY4" fmla="*/ 169332 h 304800"/>
              <a:gd name="connsiteX5" fmla="*/ 152400 w 304800"/>
              <a:gd name="connsiteY5" fmla="*/ 169332 h 304800"/>
              <a:gd name="connsiteX6" fmla="*/ 152400 w 304800"/>
              <a:gd name="connsiteY6" fmla="*/ 304800 h 304800"/>
              <a:gd name="connsiteX7" fmla="*/ 0 w 304800"/>
              <a:gd name="connsiteY7" fmla="*/ 152400 h 304800"/>
              <a:gd name="connsiteX0" fmla="*/ 0 w 304800"/>
              <a:gd name="connsiteY0" fmla="*/ 160867 h 313267"/>
              <a:gd name="connsiteX1" fmla="*/ 194734 w 304800"/>
              <a:gd name="connsiteY1" fmla="*/ 0 h 313267"/>
              <a:gd name="connsiteX2" fmla="*/ 152400 w 304800"/>
              <a:gd name="connsiteY2" fmla="*/ 143935 h 313267"/>
              <a:gd name="connsiteX3" fmla="*/ 304800 w 304800"/>
              <a:gd name="connsiteY3" fmla="*/ 143935 h 313267"/>
              <a:gd name="connsiteX4" fmla="*/ 304800 w 304800"/>
              <a:gd name="connsiteY4" fmla="*/ 177799 h 313267"/>
              <a:gd name="connsiteX5" fmla="*/ 152400 w 304800"/>
              <a:gd name="connsiteY5" fmla="*/ 177799 h 313267"/>
              <a:gd name="connsiteX6" fmla="*/ 152400 w 304800"/>
              <a:gd name="connsiteY6" fmla="*/ 313267 h 313267"/>
              <a:gd name="connsiteX7" fmla="*/ 0 w 304800"/>
              <a:gd name="connsiteY7" fmla="*/ 160867 h 313267"/>
              <a:gd name="connsiteX0" fmla="*/ 0 w 304800"/>
              <a:gd name="connsiteY0" fmla="*/ 160867 h 270934"/>
              <a:gd name="connsiteX1" fmla="*/ 194734 w 304800"/>
              <a:gd name="connsiteY1" fmla="*/ 0 h 270934"/>
              <a:gd name="connsiteX2" fmla="*/ 152400 w 304800"/>
              <a:gd name="connsiteY2" fmla="*/ 143935 h 270934"/>
              <a:gd name="connsiteX3" fmla="*/ 304800 w 304800"/>
              <a:gd name="connsiteY3" fmla="*/ 143935 h 270934"/>
              <a:gd name="connsiteX4" fmla="*/ 304800 w 304800"/>
              <a:gd name="connsiteY4" fmla="*/ 177799 h 270934"/>
              <a:gd name="connsiteX5" fmla="*/ 152400 w 304800"/>
              <a:gd name="connsiteY5" fmla="*/ 177799 h 270934"/>
              <a:gd name="connsiteX6" fmla="*/ 194737 w 304800"/>
              <a:gd name="connsiteY6" fmla="*/ 270934 h 270934"/>
              <a:gd name="connsiteX7" fmla="*/ 0 w 304800"/>
              <a:gd name="connsiteY7" fmla="*/ 160867 h 270934"/>
              <a:gd name="connsiteX0" fmla="*/ 0 w 304800"/>
              <a:gd name="connsiteY0" fmla="*/ 127000 h 237067"/>
              <a:gd name="connsiteX1" fmla="*/ 237068 w 304800"/>
              <a:gd name="connsiteY1" fmla="*/ 0 h 237067"/>
              <a:gd name="connsiteX2" fmla="*/ 152400 w 304800"/>
              <a:gd name="connsiteY2" fmla="*/ 110068 h 237067"/>
              <a:gd name="connsiteX3" fmla="*/ 304800 w 304800"/>
              <a:gd name="connsiteY3" fmla="*/ 110068 h 237067"/>
              <a:gd name="connsiteX4" fmla="*/ 304800 w 304800"/>
              <a:gd name="connsiteY4" fmla="*/ 143932 h 237067"/>
              <a:gd name="connsiteX5" fmla="*/ 152400 w 304800"/>
              <a:gd name="connsiteY5" fmla="*/ 143932 h 237067"/>
              <a:gd name="connsiteX6" fmla="*/ 194737 w 304800"/>
              <a:gd name="connsiteY6" fmla="*/ 237067 h 237067"/>
              <a:gd name="connsiteX7" fmla="*/ 0 w 304800"/>
              <a:gd name="connsiteY7" fmla="*/ 127000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37067">
                <a:moveTo>
                  <a:pt x="0" y="127000"/>
                </a:moveTo>
                <a:lnTo>
                  <a:pt x="237068" y="0"/>
                </a:lnTo>
                <a:lnTo>
                  <a:pt x="152400" y="110068"/>
                </a:lnTo>
                <a:lnTo>
                  <a:pt x="304800" y="110068"/>
                </a:lnTo>
                <a:lnTo>
                  <a:pt x="304800" y="143932"/>
                </a:lnTo>
                <a:lnTo>
                  <a:pt x="152400" y="143932"/>
                </a:lnTo>
                <a:lnTo>
                  <a:pt x="194737" y="237067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59296" y="5029200"/>
            <a:ext cx="3153834" cy="8002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Browse to your NACHA file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Click on browse to begin locating your NACHA file.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56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17291 0.05949 C -0.2085 0.07384 -0.25833 0.07315 -0.30868 0.05648 C -0.3625 0.03657 -0.40642 0.00856 -0.43177 -0.02523 L -0.56059 -0.18704 " pathEditMode="relative" rAng="841483" ptsTypes="FffFF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27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Browsing to the ACH file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391400" cy="4448527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6668"/>
            <a:ext cx="4419600" cy="3065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4"/>
          <p:cNvSpPr/>
          <p:nvPr/>
        </p:nvSpPr>
        <p:spPr>
          <a:xfrm rot="3011668">
            <a:off x="1846694" y="3079693"/>
            <a:ext cx="304800" cy="237067"/>
          </a:xfrm>
          <a:custGeom>
            <a:avLst/>
            <a:gdLst>
              <a:gd name="connsiteX0" fmla="*/ 0 w 304800"/>
              <a:gd name="connsiteY0" fmla="*/ 152400 h 304800"/>
              <a:gd name="connsiteX1" fmla="*/ 152400 w 304800"/>
              <a:gd name="connsiteY1" fmla="*/ 0 h 304800"/>
              <a:gd name="connsiteX2" fmla="*/ 152400 w 304800"/>
              <a:gd name="connsiteY2" fmla="*/ 135468 h 304800"/>
              <a:gd name="connsiteX3" fmla="*/ 304800 w 304800"/>
              <a:gd name="connsiteY3" fmla="*/ 135468 h 304800"/>
              <a:gd name="connsiteX4" fmla="*/ 304800 w 304800"/>
              <a:gd name="connsiteY4" fmla="*/ 169332 h 304800"/>
              <a:gd name="connsiteX5" fmla="*/ 152400 w 304800"/>
              <a:gd name="connsiteY5" fmla="*/ 169332 h 304800"/>
              <a:gd name="connsiteX6" fmla="*/ 152400 w 304800"/>
              <a:gd name="connsiteY6" fmla="*/ 304800 h 304800"/>
              <a:gd name="connsiteX7" fmla="*/ 0 w 304800"/>
              <a:gd name="connsiteY7" fmla="*/ 152400 h 304800"/>
              <a:gd name="connsiteX0" fmla="*/ 0 w 304800"/>
              <a:gd name="connsiteY0" fmla="*/ 160867 h 313267"/>
              <a:gd name="connsiteX1" fmla="*/ 194734 w 304800"/>
              <a:gd name="connsiteY1" fmla="*/ 0 h 313267"/>
              <a:gd name="connsiteX2" fmla="*/ 152400 w 304800"/>
              <a:gd name="connsiteY2" fmla="*/ 143935 h 313267"/>
              <a:gd name="connsiteX3" fmla="*/ 304800 w 304800"/>
              <a:gd name="connsiteY3" fmla="*/ 143935 h 313267"/>
              <a:gd name="connsiteX4" fmla="*/ 304800 w 304800"/>
              <a:gd name="connsiteY4" fmla="*/ 177799 h 313267"/>
              <a:gd name="connsiteX5" fmla="*/ 152400 w 304800"/>
              <a:gd name="connsiteY5" fmla="*/ 177799 h 313267"/>
              <a:gd name="connsiteX6" fmla="*/ 152400 w 304800"/>
              <a:gd name="connsiteY6" fmla="*/ 313267 h 313267"/>
              <a:gd name="connsiteX7" fmla="*/ 0 w 304800"/>
              <a:gd name="connsiteY7" fmla="*/ 160867 h 313267"/>
              <a:gd name="connsiteX0" fmla="*/ 0 w 304800"/>
              <a:gd name="connsiteY0" fmla="*/ 160867 h 270934"/>
              <a:gd name="connsiteX1" fmla="*/ 194734 w 304800"/>
              <a:gd name="connsiteY1" fmla="*/ 0 h 270934"/>
              <a:gd name="connsiteX2" fmla="*/ 152400 w 304800"/>
              <a:gd name="connsiteY2" fmla="*/ 143935 h 270934"/>
              <a:gd name="connsiteX3" fmla="*/ 304800 w 304800"/>
              <a:gd name="connsiteY3" fmla="*/ 143935 h 270934"/>
              <a:gd name="connsiteX4" fmla="*/ 304800 w 304800"/>
              <a:gd name="connsiteY4" fmla="*/ 177799 h 270934"/>
              <a:gd name="connsiteX5" fmla="*/ 152400 w 304800"/>
              <a:gd name="connsiteY5" fmla="*/ 177799 h 270934"/>
              <a:gd name="connsiteX6" fmla="*/ 194737 w 304800"/>
              <a:gd name="connsiteY6" fmla="*/ 270934 h 270934"/>
              <a:gd name="connsiteX7" fmla="*/ 0 w 304800"/>
              <a:gd name="connsiteY7" fmla="*/ 160867 h 270934"/>
              <a:gd name="connsiteX0" fmla="*/ 0 w 304800"/>
              <a:gd name="connsiteY0" fmla="*/ 127000 h 237067"/>
              <a:gd name="connsiteX1" fmla="*/ 237068 w 304800"/>
              <a:gd name="connsiteY1" fmla="*/ 0 h 237067"/>
              <a:gd name="connsiteX2" fmla="*/ 152400 w 304800"/>
              <a:gd name="connsiteY2" fmla="*/ 110068 h 237067"/>
              <a:gd name="connsiteX3" fmla="*/ 304800 w 304800"/>
              <a:gd name="connsiteY3" fmla="*/ 110068 h 237067"/>
              <a:gd name="connsiteX4" fmla="*/ 304800 w 304800"/>
              <a:gd name="connsiteY4" fmla="*/ 143932 h 237067"/>
              <a:gd name="connsiteX5" fmla="*/ 152400 w 304800"/>
              <a:gd name="connsiteY5" fmla="*/ 143932 h 237067"/>
              <a:gd name="connsiteX6" fmla="*/ 194737 w 304800"/>
              <a:gd name="connsiteY6" fmla="*/ 237067 h 237067"/>
              <a:gd name="connsiteX7" fmla="*/ 0 w 304800"/>
              <a:gd name="connsiteY7" fmla="*/ 127000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37067">
                <a:moveTo>
                  <a:pt x="0" y="127000"/>
                </a:moveTo>
                <a:lnTo>
                  <a:pt x="237068" y="0"/>
                </a:lnTo>
                <a:lnTo>
                  <a:pt x="152400" y="110068"/>
                </a:lnTo>
                <a:lnTo>
                  <a:pt x="304800" y="110068"/>
                </a:lnTo>
                <a:lnTo>
                  <a:pt x="304800" y="143932"/>
                </a:lnTo>
                <a:lnTo>
                  <a:pt x="152400" y="143932"/>
                </a:lnTo>
                <a:lnTo>
                  <a:pt x="194737" y="237067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10200" y="3821549"/>
            <a:ext cx="3153834" cy="12311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Browse to your NACHA file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Just as you would with Send File in the legacy service, browse to the location on your system where you store your NACHA file.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6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Unbalanced File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391400" cy="4448527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2552700"/>
            <a:ext cx="735488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41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Reviewing and Authorizing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4" y="1160482"/>
            <a:ext cx="7855226" cy="4859317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63" y="1371600"/>
            <a:ext cx="5887904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48400" y="4972050"/>
            <a:ext cx="2514600" cy="15081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Review your Transactions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From this screen, you have an opportunity to review the transactions that are ready to be authorized.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54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Reviewing and Authorizing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4" y="1160482"/>
            <a:ext cx="7855226" cy="4859317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63" y="1371600"/>
            <a:ext cx="5887904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48400" y="4972050"/>
            <a:ext cx="2514600" cy="8002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Authorize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Click on Approve to authorize your transaction.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eft Arrow 4"/>
          <p:cNvSpPr/>
          <p:nvPr/>
        </p:nvSpPr>
        <p:spPr>
          <a:xfrm rot="3011668">
            <a:off x="1658069" y="2131827"/>
            <a:ext cx="304800" cy="237067"/>
          </a:xfrm>
          <a:custGeom>
            <a:avLst/>
            <a:gdLst>
              <a:gd name="connsiteX0" fmla="*/ 0 w 304800"/>
              <a:gd name="connsiteY0" fmla="*/ 152400 h 304800"/>
              <a:gd name="connsiteX1" fmla="*/ 152400 w 304800"/>
              <a:gd name="connsiteY1" fmla="*/ 0 h 304800"/>
              <a:gd name="connsiteX2" fmla="*/ 152400 w 304800"/>
              <a:gd name="connsiteY2" fmla="*/ 135468 h 304800"/>
              <a:gd name="connsiteX3" fmla="*/ 304800 w 304800"/>
              <a:gd name="connsiteY3" fmla="*/ 135468 h 304800"/>
              <a:gd name="connsiteX4" fmla="*/ 304800 w 304800"/>
              <a:gd name="connsiteY4" fmla="*/ 169332 h 304800"/>
              <a:gd name="connsiteX5" fmla="*/ 152400 w 304800"/>
              <a:gd name="connsiteY5" fmla="*/ 169332 h 304800"/>
              <a:gd name="connsiteX6" fmla="*/ 152400 w 304800"/>
              <a:gd name="connsiteY6" fmla="*/ 304800 h 304800"/>
              <a:gd name="connsiteX7" fmla="*/ 0 w 304800"/>
              <a:gd name="connsiteY7" fmla="*/ 152400 h 304800"/>
              <a:gd name="connsiteX0" fmla="*/ 0 w 304800"/>
              <a:gd name="connsiteY0" fmla="*/ 160867 h 313267"/>
              <a:gd name="connsiteX1" fmla="*/ 194734 w 304800"/>
              <a:gd name="connsiteY1" fmla="*/ 0 h 313267"/>
              <a:gd name="connsiteX2" fmla="*/ 152400 w 304800"/>
              <a:gd name="connsiteY2" fmla="*/ 143935 h 313267"/>
              <a:gd name="connsiteX3" fmla="*/ 304800 w 304800"/>
              <a:gd name="connsiteY3" fmla="*/ 143935 h 313267"/>
              <a:gd name="connsiteX4" fmla="*/ 304800 w 304800"/>
              <a:gd name="connsiteY4" fmla="*/ 177799 h 313267"/>
              <a:gd name="connsiteX5" fmla="*/ 152400 w 304800"/>
              <a:gd name="connsiteY5" fmla="*/ 177799 h 313267"/>
              <a:gd name="connsiteX6" fmla="*/ 152400 w 304800"/>
              <a:gd name="connsiteY6" fmla="*/ 313267 h 313267"/>
              <a:gd name="connsiteX7" fmla="*/ 0 w 304800"/>
              <a:gd name="connsiteY7" fmla="*/ 160867 h 313267"/>
              <a:gd name="connsiteX0" fmla="*/ 0 w 304800"/>
              <a:gd name="connsiteY0" fmla="*/ 160867 h 270934"/>
              <a:gd name="connsiteX1" fmla="*/ 194734 w 304800"/>
              <a:gd name="connsiteY1" fmla="*/ 0 h 270934"/>
              <a:gd name="connsiteX2" fmla="*/ 152400 w 304800"/>
              <a:gd name="connsiteY2" fmla="*/ 143935 h 270934"/>
              <a:gd name="connsiteX3" fmla="*/ 304800 w 304800"/>
              <a:gd name="connsiteY3" fmla="*/ 143935 h 270934"/>
              <a:gd name="connsiteX4" fmla="*/ 304800 w 304800"/>
              <a:gd name="connsiteY4" fmla="*/ 177799 h 270934"/>
              <a:gd name="connsiteX5" fmla="*/ 152400 w 304800"/>
              <a:gd name="connsiteY5" fmla="*/ 177799 h 270934"/>
              <a:gd name="connsiteX6" fmla="*/ 194737 w 304800"/>
              <a:gd name="connsiteY6" fmla="*/ 270934 h 270934"/>
              <a:gd name="connsiteX7" fmla="*/ 0 w 304800"/>
              <a:gd name="connsiteY7" fmla="*/ 160867 h 270934"/>
              <a:gd name="connsiteX0" fmla="*/ 0 w 304800"/>
              <a:gd name="connsiteY0" fmla="*/ 127000 h 237067"/>
              <a:gd name="connsiteX1" fmla="*/ 237068 w 304800"/>
              <a:gd name="connsiteY1" fmla="*/ 0 h 237067"/>
              <a:gd name="connsiteX2" fmla="*/ 152400 w 304800"/>
              <a:gd name="connsiteY2" fmla="*/ 110068 h 237067"/>
              <a:gd name="connsiteX3" fmla="*/ 304800 w 304800"/>
              <a:gd name="connsiteY3" fmla="*/ 110068 h 237067"/>
              <a:gd name="connsiteX4" fmla="*/ 304800 w 304800"/>
              <a:gd name="connsiteY4" fmla="*/ 143932 h 237067"/>
              <a:gd name="connsiteX5" fmla="*/ 152400 w 304800"/>
              <a:gd name="connsiteY5" fmla="*/ 143932 h 237067"/>
              <a:gd name="connsiteX6" fmla="*/ 194737 w 304800"/>
              <a:gd name="connsiteY6" fmla="*/ 237067 h 237067"/>
              <a:gd name="connsiteX7" fmla="*/ 0 w 304800"/>
              <a:gd name="connsiteY7" fmla="*/ 127000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37067">
                <a:moveTo>
                  <a:pt x="0" y="127000"/>
                </a:moveTo>
                <a:lnTo>
                  <a:pt x="237068" y="0"/>
                </a:lnTo>
                <a:lnTo>
                  <a:pt x="152400" y="110068"/>
                </a:lnTo>
                <a:lnTo>
                  <a:pt x="304800" y="110068"/>
                </a:lnTo>
                <a:lnTo>
                  <a:pt x="304800" y="143932"/>
                </a:lnTo>
                <a:lnTo>
                  <a:pt x="152400" y="143932"/>
                </a:lnTo>
                <a:lnTo>
                  <a:pt x="194737" y="237067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0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Reviewing and Authorizing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4" y="1160482"/>
            <a:ext cx="7855226" cy="4859317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2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63" y="1371600"/>
            <a:ext cx="5887904" cy="360045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2614613"/>
            <a:ext cx="366712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eft Arrow 4"/>
          <p:cNvSpPr/>
          <p:nvPr/>
        </p:nvSpPr>
        <p:spPr>
          <a:xfrm rot="3011668">
            <a:off x="5065425" y="3947054"/>
            <a:ext cx="304800" cy="237067"/>
          </a:xfrm>
          <a:custGeom>
            <a:avLst/>
            <a:gdLst>
              <a:gd name="connsiteX0" fmla="*/ 0 w 304800"/>
              <a:gd name="connsiteY0" fmla="*/ 152400 h 304800"/>
              <a:gd name="connsiteX1" fmla="*/ 152400 w 304800"/>
              <a:gd name="connsiteY1" fmla="*/ 0 h 304800"/>
              <a:gd name="connsiteX2" fmla="*/ 152400 w 304800"/>
              <a:gd name="connsiteY2" fmla="*/ 135468 h 304800"/>
              <a:gd name="connsiteX3" fmla="*/ 304800 w 304800"/>
              <a:gd name="connsiteY3" fmla="*/ 135468 h 304800"/>
              <a:gd name="connsiteX4" fmla="*/ 304800 w 304800"/>
              <a:gd name="connsiteY4" fmla="*/ 169332 h 304800"/>
              <a:gd name="connsiteX5" fmla="*/ 152400 w 304800"/>
              <a:gd name="connsiteY5" fmla="*/ 169332 h 304800"/>
              <a:gd name="connsiteX6" fmla="*/ 152400 w 304800"/>
              <a:gd name="connsiteY6" fmla="*/ 304800 h 304800"/>
              <a:gd name="connsiteX7" fmla="*/ 0 w 304800"/>
              <a:gd name="connsiteY7" fmla="*/ 152400 h 304800"/>
              <a:gd name="connsiteX0" fmla="*/ 0 w 304800"/>
              <a:gd name="connsiteY0" fmla="*/ 160867 h 313267"/>
              <a:gd name="connsiteX1" fmla="*/ 194734 w 304800"/>
              <a:gd name="connsiteY1" fmla="*/ 0 h 313267"/>
              <a:gd name="connsiteX2" fmla="*/ 152400 w 304800"/>
              <a:gd name="connsiteY2" fmla="*/ 143935 h 313267"/>
              <a:gd name="connsiteX3" fmla="*/ 304800 w 304800"/>
              <a:gd name="connsiteY3" fmla="*/ 143935 h 313267"/>
              <a:gd name="connsiteX4" fmla="*/ 304800 w 304800"/>
              <a:gd name="connsiteY4" fmla="*/ 177799 h 313267"/>
              <a:gd name="connsiteX5" fmla="*/ 152400 w 304800"/>
              <a:gd name="connsiteY5" fmla="*/ 177799 h 313267"/>
              <a:gd name="connsiteX6" fmla="*/ 152400 w 304800"/>
              <a:gd name="connsiteY6" fmla="*/ 313267 h 313267"/>
              <a:gd name="connsiteX7" fmla="*/ 0 w 304800"/>
              <a:gd name="connsiteY7" fmla="*/ 160867 h 313267"/>
              <a:gd name="connsiteX0" fmla="*/ 0 w 304800"/>
              <a:gd name="connsiteY0" fmla="*/ 160867 h 270934"/>
              <a:gd name="connsiteX1" fmla="*/ 194734 w 304800"/>
              <a:gd name="connsiteY1" fmla="*/ 0 h 270934"/>
              <a:gd name="connsiteX2" fmla="*/ 152400 w 304800"/>
              <a:gd name="connsiteY2" fmla="*/ 143935 h 270934"/>
              <a:gd name="connsiteX3" fmla="*/ 304800 w 304800"/>
              <a:gd name="connsiteY3" fmla="*/ 143935 h 270934"/>
              <a:gd name="connsiteX4" fmla="*/ 304800 w 304800"/>
              <a:gd name="connsiteY4" fmla="*/ 177799 h 270934"/>
              <a:gd name="connsiteX5" fmla="*/ 152400 w 304800"/>
              <a:gd name="connsiteY5" fmla="*/ 177799 h 270934"/>
              <a:gd name="connsiteX6" fmla="*/ 194737 w 304800"/>
              <a:gd name="connsiteY6" fmla="*/ 270934 h 270934"/>
              <a:gd name="connsiteX7" fmla="*/ 0 w 304800"/>
              <a:gd name="connsiteY7" fmla="*/ 160867 h 270934"/>
              <a:gd name="connsiteX0" fmla="*/ 0 w 304800"/>
              <a:gd name="connsiteY0" fmla="*/ 127000 h 237067"/>
              <a:gd name="connsiteX1" fmla="*/ 237068 w 304800"/>
              <a:gd name="connsiteY1" fmla="*/ 0 h 237067"/>
              <a:gd name="connsiteX2" fmla="*/ 152400 w 304800"/>
              <a:gd name="connsiteY2" fmla="*/ 110068 h 237067"/>
              <a:gd name="connsiteX3" fmla="*/ 304800 w 304800"/>
              <a:gd name="connsiteY3" fmla="*/ 110068 h 237067"/>
              <a:gd name="connsiteX4" fmla="*/ 304800 w 304800"/>
              <a:gd name="connsiteY4" fmla="*/ 143932 h 237067"/>
              <a:gd name="connsiteX5" fmla="*/ 152400 w 304800"/>
              <a:gd name="connsiteY5" fmla="*/ 143932 h 237067"/>
              <a:gd name="connsiteX6" fmla="*/ 194737 w 304800"/>
              <a:gd name="connsiteY6" fmla="*/ 237067 h 237067"/>
              <a:gd name="connsiteX7" fmla="*/ 0 w 304800"/>
              <a:gd name="connsiteY7" fmla="*/ 127000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37067">
                <a:moveTo>
                  <a:pt x="0" y="127000"/>
                </a:moveTo>
                <a:lnTo>
                  <a:pt x="237068" y="0"/>
                </a:lnTo>
                <a:lnTo>
                  <a:pt x="152400" y="110068"/>
                </a:lnTo>
                <a:lnTo>
                  <a:pt x="304800" y="110068"/>
                </a:lnTo>
                <a:lnTo>
                  <a:pt x="304800" y="143932"/>
                </a:lnTo>
                <a:lnTo>
                  <a:pt x="152400" y="143932"/>
                </a:lnTo>
                <a:lnTo>
                  <a:pt x="194737" y="237067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6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lines are muted</a:t>
            </a:r>
          </a:p>
          <a:p>
            <a:r>
              <a:rPr lang="en-US" dirty="0" smtClean="0"/>
              <a:t>Please use Q&amp;A to submit questions</a:t>
            </a:r>
          </a:p>
          <a:p>
            <a:r>
              <a:rPr lang="en-US" dirty="0" smtClean="0"/>
              <a:t>1 Hour Session, 45 minutes on ACH and 15 minutes for Q&amp;A</a:t>
            </a:r>
          </a:p>
          <a:p>
            <a:r>
              <a:rPr lang="en-US" dirty="0" smtClean="0"/>
              <a:t>Recording and slide deck will be available after the 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Authorization Code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4" y="1160482"/>
            <a:ext cx="7855226" cy="4859317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2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63" y="1371600"/>
            <a:ext cx="5887904" cy="360045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1976438"/>
            <a:ext cx="391477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eft Arrow 4"/>
          <p:cNvSpPr/>
          <p:nvPr/>
        </p:nvSpPr>
        <p:spPr>
          <a:xfrm rot="3011668">
            <a:off x="4876802" y="4140013"/>
            <a:ext cx="304800" cy="237067"/>
          </a:xfrm>
          <a:custGeom>
            <a:avLst/>
            <a:gdLst>
              <a:gd name="connsiteX0" fmla="*/ 0 w 304800"/>
              <a:gd name="connsiteY0" fmla="*/ 152400 h 304800"/>
              <a:gd name="connsiteX1" fmla="*/ 152400 w 304800"/>
              <a:gd name="connsiteY1" fmla="*/ 0 h 304800"/>
              <a:gd name="connsiteX2" fmla="*/ 152400 w 304800"/>
              <a:gd name="connsiteY2" fmla="*/ 135468 h 304800"/>
              <a:gd name="connsiteX3" fmla="*/ 304800 w 304800"/>
              <a:gd name="connsiteY3" fmla="*/ 135468 h 304800"/>
              <a:gd name="connsiteX4" fmla="*/ 304800 w 304800"/>
              <a:gd name="connsiteY4" fmla="*/ 169332 h 304800"/>
              <a:gd name="connsiteX5" fmla="*/ 152400 w 304800"/>
              <a:gd name="connsiteY5" fmla="*/ 169332 h 304800"/>
              <a:gd name="connsiteX6" fmla="*/ 152400 w 304800"/>
              <a:gd name="connsiteY6" fmla="*/ 304800 h 304800"/>
              <a:gd name="connsiteX7" fmla="*/ 0 w 304800"/>
              <a:gd name="connsiteY7" fmla="*/ 152400 h 304800"/>
              <a:gd name="connsiteX0" fmla="*/ 0 w 304800"/>
              <a:gd name="connsiteY0" fmla="*/ 160867 h 313267"/>
              <a:gd name="connsiteX1" fmla="*/ 194734 w 304800"/>
              <a:gd name="connsiteY1" fmla="*/ 0 h 313267"/>
              <a:gd name="connsiteX2" fmla="*/ 152400 w 304800"/>
              <a:gd name="connsiteY2" fmla="*/ 143935 h 313267"/>
              <a:gd name="connsiteX3" fmla="*/ 304800 w 304800"/>
              <a:gd name="connsiteY3" fmla="*/ 143935 h 313267"/>
              <a:gd name="connsiteX4" fmla="*/ 304800 w 304800"/>
              <a:gd name="connsiteY4" fmla="*/ 177799 h 313267"/>
              <a:gd name="connsiteX5" fmla="*/ 152400 w 304800"/>
              <a:gd name="connsiteY5" fmla="*/ 177799 h 313267"/>
              <a:gd name="connsiteX6" fmla="*/ 152400 w 304800"/>
              <a:gd name="connsiteY6" fmla="*/ 313267 h 313267"/>
              <a:gd name="connsiteX7" fmla="*/ 0 w 304800"/>
              <a:gd name="connsiteY7" fmla="*/ 160867 h 313267"/>
              <a:gd name="connsiteX0" fmla="*/ 0 w 304800"/>
              <a:gd name="connsiteY0" fmla="*/ 160867 h 270934"/>
              <a:gd name="connsiteX1" fmla="*/ 194734 w 304800"/>
              <a:gd name="connsiteY1" fmla="*/ 0 h 270934"/>
              <a:gd name="connsiteX2" fmla="*/ 152400 w 304800"/>
              <a:gd name="connsiteY2" fmla="*/ 143935 h 270934"/>
              <a:gd name="connsiteX3" fmla="*/ 304800 w 304800"/>
              <a:gd name="connsiteY3" fmla="*/ 143935 h 270934"/>
              <a:gd name="connsiteX4" fmla="*/ 304800 w 304800"/>
              <a:gd name="connsiteY4" fmla="*/ 177799 h 270934"/>
              <a:gd name="connsiteX5" fmla="*/ 152400 w 304800"/>
              <a:gd name="connsiteY5" fmla="*/ 177799 h 270934"/>
              <a:gd name="connsiteX6" fmla="*/ 194737 w 304800"/>
              <a:gd name="connsiteY6" fmla="*/ 270934 h 270934"/>
              <a:gd name="connsiteX7" fmla="*/ 0 w 304800"/>
              <a:gd name="connsiteY7" fmla="*/ 160867 h 270934"/>
              <a:gd name="connsiteX0" fmla="*/ 0 w 304800"/>
              <a:gd name="connsiteY0" fmla="*/ 127000 h 237067"/>
              <a:gd name="connsiteX1" fmla="*/ 237068 w 304800"/>
              <a:gd name="connsiteY1" fmla="*/ 0 h 237067"/>
              <a:gd name="connsiteX2" fmla="*/ 152400 w 304800"/>
              <a:gd name="connsiteY2" fmla="*/ 110068 h 237067"/>
              <a:gd name="connsiteX3" fmla="*/ 304800 w 304800"/>
              <a:gd name="connsiteY3" fmla="*/ 110068 h 237067"/>
              <a:gd name="connsiteX4" fmla="*/ 304800 w 304800"/>
              <a:gd name="connsiteY4" fmla="*/ 143932 h 237067"/>
              <a:gd name="connsiteX5" fmla="*/ 152400 w 304800"/>
              <a:gd name="connsiteY5" fmla="*/ 143932 h 237067"/>
              <a:gd name="connsiteX6" fmla="*/ 194737 w 304800"/>
              <a:gd name="connsiteY6" fmla="*/ 237067 h 237067"/>
              <a:gd name="connsiteX7" fmla="*/ 0 w 304800"/>
              <a:gd name="connsiteY7" fmla="*/ 127000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37067">
                <a:moveTo>
                  <a:pt x="0" y="127000"/>
                </a:moveTo>
                <a:lnTo>
                  <a:pt x="237068" y="0"/>
                </a:lnTo>
                <a:lnTo>
                  <a:pt x="152400" y="110068"/>
                </a:lnTo>
                <a:lnTo>
                  <a:pt x="304800" y="110068"/>
                </a:lnTo>
                <a:lnTo>
                  <a:pt x="304800" y="143932"/>
                </a:lnTo>
                <a:lnTo>
                  <a:pt x="152400" y="143932"/>
                </a:lnTo>
                <a:lnTo>
                  <a:pt x="194737" y="237067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Authorization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Example of a Transaction Authorization Code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4273550" cy="184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36405"/>
            <a:ext cx="4273550" cy="274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Authorization Code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4" y="1160482"/>
            <a:ext cx="7855226" cy="4859317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2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63" y="1371600"/>
            <a:ext cx="5887904" cy="360045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2219325"/>
            <a:ext cx="39052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eft Arrow 4"/>
          <p:cNvSpPr/>
          <p:nvPr/>
        </p:nvSpPr>
        <p:spPr>
          <a:xfrm rot="3011668">
            <a:off x="4876800" y="3974042"/>
            <a:ext cx="304800" cy="237067"/>
          </a:xfrm>
          <a:custGeom>
            <a:avLst/>
            <a:gdLst>
              <a:gd name="connsiteX0" fmla="*/ 0 w 304800"/>
              <a:gd name="connsiteY0" fmla="*/ 152400 h 304800"/>
              <a:gd name="connsiteX1" fmla="*/ 152400 w 304800"/>
              <a:gd name="connsiteY1" fmla="*/ 0 h 304800"/>
              <a:gd name="connsiteX2" fmla="*/ 152400 w 304800"/>
              <a:gd name="connsiteY2" fmla="*/ 135468 h 304800"/>
              <a:gd name="connsiteX3" fmla="*/ 304800 w 304800"/>
              <a:gd name="connsiteY3" fmla="*/ 135468 h 304800"/>
              <a:gd name="connsiteX4" fmla="*/ 304800 w 304800"/>
              <a:gd name="connsiteY4" fmla="*/ 169332 h 304800"/>
              <a:gd name="connsiteX5" fmla="*/ 152400 w 304800"/>
              <a:gd name="connsiteY5" fmla="*/ 169332 h 304800"/>
              <a:gd name="connsiteX6" fmla="*/ 152400 w 304800"/>
              <a:gd name="connsiteY6" fmla="*/ 304800 h 304800"/>
              <a:gd name="connsiteX7" fmla="*/ 0 w 304800"/>
              <a:gd name="connsiteY7" fmla="*/ 152400 h 304800"/>
              <a:gd name="connsiteX0" fmla="*/ 0 w 304800"/>
              <a:gd name="connsiteY0" fmla="*/ 160867 h 313267"/>
              <a:gd name="connsiteX1" fmla="*/ 194734 w 304800"/>
              <a:gd name="connsiteY1" fmla="*/ 0 h 313267"/>
              <a:gd name="connsiteX2" fmla="*/ 152400 w 304800"/>
              <a:gd name="connsiteY2" fmla="*/ 143935 h 313267"/>
              <a:gd name="connsiteX3" fmla="*/ 304800 w 304800"/>
              <a:gd name="connsiteY3" fmla="*/ 143935 h 313267"/>
              <a:gd name="connsiteX4" fmla="*/ 304800 w 304800"/>
              <a:gd name="connsiteY4" fmla="*/ 177799 h 313267"/>
              <a:gd name="connsiteX5" fmla="*/ 152400 w 304800"/>
              <a:gd name="connsiteY5" fmla="*/ 177799 h 313267"/>
              <a:gd name="connsiteX6" fmla="*/ 152400 w 304800"/>
              <a:gd name="connsiteY6" fmla="*/ 313267 h 313267"/>
              <a:gd name="connsiteX7" fmla="*/ 0 w 304800"/>
              <a:gd name="connsiteY7" fmla="*/ 160867 h 313267"/>
              <a:gd name="connsiteX0" fmla="*/ 0 w 304800"/>
              <a:gd name="connsiteY0" fmla="*/ 160867 h 270934"/>
              <a:gd name="connsiteX1" fmla="*/ 194734 w 304800"/>
              <a:gd name="connsiteY1" fmla="*/ 0 h 270934"/>
              <a:gd name="connsiteX2" fmla="*/ 152400 w 304800"/>
              <a:gd name="connsiteY2" fmla="*/ 143935 h 270934"/>
              <a:gd name="connsiteX3" fmla="*/ 304800 w 304800"/>
              <a:gd name="connsiteY3" fmla="*/ 143935 h 270934"/>
              <a:gd name="connsiteX4" fmla="*/ 304800 w 304800"/>
              <a:gd name="connsiteY4" fmla="*/ 177799 h 270934"/>
              <a:gd name="connsiteX5" fmla="*/ 152400 w 304800"/>
              <a:gd name="connsiteY5" fmla="*/ 177799 h 270934"/>
              <a:gd name="connsiteX6" fmla="*/ 194737 w 304800"/>
              <a:gd name="connsiteY6" fmla="*/ 270934 h 270934"/>
              <a:gd name="connsiteX7" fmla="*/ 0 w 304800"/>
              <a:gd name="connsiteY7" fmla="*/ 160867 h 270934"/>
              <a:gd name="connsiteX0" fmla="*/ 0 w 304800"/>
              <a:gd name="connsiteY0" fmla="*/ 127000 h 237067"/>
              <a:gd name="connsiteX1" fmla="*/ 237068 w 304800"/>
              <a:gd name="connsiteY1" fmla="*/ 0 h 237067"/>
              <a:gd name="connsiteX2" fmla="*/ 152400 w 304800"/>
              <a:gd name="connsiteY2" fmla="*/ 110068 h 237067"/>
              <a:gd name="connsiteX3" fmla="*/ 304800 w 304800"/>
              <a:gd name="connsiteY3" fmla="*/ 110068 h 237067"/>
              <a:gd name="connsiteX4" fmla="*/ 304800 w 304800"/>
              <a:gd name="connsiteY4" fmla="*/ 143932 h 237067"/>
              <a:gd name="connsiteX5" fmla="*/ 152400 w 304800"/>
              <a:gd name="connsiteY5" fmla="*/ 143932 h 237067"/>
              <a:gd name="connsiteX6" fmla="*/ 194737 w 304800"/>
              <a:gd name="connsiteY6" fmla="*/ 237067 h 237067"/>
              <a:gd name="connsiteX7" fmla="*/ 0 w 304800"/>
              <a:gd name="connsiteY7" fmla="*/ 127000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237067">
                <a:moveTo>
                  <a:pt x="0" y="127000"/>
                </a:moveTo>
                <a:lnTo>
                  <a:pt x="237068" y="0"/>
                </a:lnTo>
                <a:lnTo>
                  <a:pt x="152400" y="110068"/>
                </a:lnTo>
                <a:lnTo>
                  <a:pt x="304800" y="110068"/>
                </a:lnTo>
                <a:lnTo>
                  <a:pt x="304800" y="143932"/>
                </a:lnTo>
                <a:lnTo>
                  <a:pt x="152400" y="143932"/>
                </a:lnTo>
                <a:lnTo>
                  <a:pt x="194737" y="237067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2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Activity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41400"/>
            <a:ext cx="6686550" cy="5409652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966913"/>
            <a:ext cx="7173913" cy="292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3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Questions and Answers</a:t>
            </a:r>
            <a:endParaRPr lang="en-US" sz="48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41400"/>
            <a:ext cx="6686550" cy="5409652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46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Thank you for joining us today!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Please keep an eye on your email, slides, this recorded session and other information will be sent out soon.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additional information please email: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ACHDesk@tcbwa.com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7641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Host and Moderator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24676282"/>
              </p:ext>
            </p:extLst>
          </p:nvPr>
        </p:nvGraphicFramePr>
        <p:xfrm>
          <a:off x="914400" y="1447800"/>
          <a:ext cx="7772400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Stefan Caruso, CTP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Stephen Wilson, AAP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Stefan manages Cash</a:t>
                      </a:r>
                      <a:r>
                        <a:rPr lang="en-US" baseline="0" dirty="0" smtClean="0"/>
                        <a:t> Management Operations for The Commerce Bank of Washington. Stefan is a Certified Treasury Professional.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Stephen manages</a:t>
                      </a:r>
                      <a:r>
                        <a:rPr lang="en-US" baseline="0" dirty="0" smtClean="0"/>
                        <a:t> ACH Operations for The Commerce Bank of Washington. Stephen is a recognized Accredited ACH Professional.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013" y="2362200"/>
            <a:ext cx="1292144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49500"/>
            <a:ext cx="1290320" cy="1612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81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Overview of new Online Banking Service</a:t>
            </a:r>
          </a:p>
          <a:p>
            <a:r>
              <a:rPr lang="en-US" dirty="0" smtClean="0"/>
              <a:t>Enhancements to Online Banking</a:t>
            </a:r>
          </a:p>
          <a:p>
            <a:r>
              <a:rPr lang="en-US" dirty="0" smtClean="0"/>
              <a:t>Review new send file origination process</a:t>
            </a:r>
          </a:p>
          <a:p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Online Banking Service</a:t>
            </a:r>
            <a:endParaRPr lang="en-US" dirty="0"/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2"/>
          <a:stretch>
            <a:fillRect/>
          </a:stretch>
        </p:blipFill>
        <p:spPr bwMode="auto">
          <a:xfrm>
            <a:off x="2895600" y="1600200"/>
            <a:ext cx="3581400" cy="414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6388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new service will be available Monday September 23, 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1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/>
          <p:cNvSpPr/>
          <p:nvPr/>
        </p:nvSpPr>
        <p:spPr>
          <a:xfrm>
            <a:off x="3352800" y="2846784"/>
            <a:ext cx="2971800" cy="935832"/>
          </a:xfrm>
          <a:prstGeom prst="leftArrow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– Legacy Send File</a:t>
            </a:r>
            <a:endParaRPr lang="en-US" dirty="0"/>
          </a:p>
        </p:txBody>
      </p:sp>
      <p:pic>
        <p:nvPicPr>
          <p:cNvPr id="1026" name="Picture 2" descr="C:\Users\z046716\AppData\Local\Microsoft\Windows\Temporary Internet Files\Content.IE5\0CO88HQX\MC90044038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25146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z046716\AppData\Local\Microsoft\Windows\Temporary Internet Files\Content.IE5\9D14WFL9\MC90043260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88431"/>
            <a:ext cx="1252537" cy="1252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7000" y="2427731"/>
            <a:ext cx="1961083" cy="1773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914400" y="4953000"/>
            <a:ext cx="752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With the Legacy Online Banking service, you submit your file directly to the bank for processing. This limited transparency and reporting for our clients.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93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Enhancements</a:t>
            </a:r>
            <a:endParaRPr lang="en-US" dirty="0"/>
          </a:p>
        </p:txBody>
      </p:sp>
      <p:pic>
        <p:nvPicPr>
          <p:cNvPr id="3075" name="Picture 3" descr="C:\Users\z046716\AppData\Local\Microsoft\Windows\Temporary Internet Files\Content.IE5\59EG8KJ8\MC90043157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95" y="1343090"/>
            <a:ext cx="3678705" cy="37032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3076" name="Picture 4" descr="C:\Users\z046716\AppData\Local\Microsoft\Windows\Temporary Internet Files\Content.IE5\8K0DBSMO\MC90007874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2962661"/>
            <a:ext cx="3386138" cy="14116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4572000" y="1447800"/>
            <a:ext cx="22860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Dual Authorization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4800599"/>
            <a:ext cx="42672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Transaction Authorization Codes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14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43483"/>
              </p:ext>
            </p:extLst>
          </p:nvPr>
        </p:nvGraphicFramePr>
        <p:xfrm>
          <a:off x="838200" y="1371600"/>
          <a:ext cx="7620000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Legacy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r>
                        <a:rPr lang="en-US" baseline="0" dirty="0" smtClean="0"/>
                        <a:t> Online Banking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the legacy service, ACH options are grouped under Cash Management.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the new service, the same options</a:t>
                      </a:r>
                      <a:r>
                        <a:rPr lang="en-US" baseline="0" dirty="0" smtClean="0"/>
                        <a:t> are located in Commercial.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3209924" cy="1132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1873513" cy="3257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7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in Detail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33" y="1473200"/>
            <a:ext cx="752291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1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TCBW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660409"/>
      </a:accent1>
      <a:accent2>
        <a:srgbClr val="072333"/>
      </a:accent2>
      <a:accent3>
        <a:srgbClr val="685C41"/>
      </a:accent3>
      <a:accent4>
        <a:srgbClr val="38657F"/>
      </a:accent4>
      <a:accent5>
        <a:srgbClr val="D7D0C0"/>
      </a:accent5>
      <a:accent6>
        <a:srgbClr val="11577F"/>
      </a:accent6>
      <a:hlink>
        <a:srgbClr val="FF0A16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10921</TotalTime>
  <Words>534</Words>
  <Application>Microsoft Office PowerPoint</Application>
  <PresentationFormat>On-screen Show (4:3)</PresentationFormat>
  <Paragraphs>112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Equity</vt:lpstr>
      <vt:lpstr>THE COMMERCE BANK OF WASHINGTON</vt:lpstr>
      <vt:lpstr>House Keeping</vt:lpstr>
      <vt:lpstr>Your Host and Moderator</vt:lpstr>
      <vt:lpstr>Agenda</vt:lpstr>
      <vt:lpstr>New Online Banking Service</vt:lpstr>
      <vt:lpstr>Overview – Legacy Send File</vt:lpstr>
      <vt:lpstr>Enhancements</vt:lpstr>
      <vt:lpstr>Navigation</vt:lpstr>
      <vt:lpstr>Navigation in Detail</vt:lpstr>
      <vt:lpstr>Navigation in Detail</vt:lpstr>
      <vt:lpstr>Time Frames</vt:lpstr>
      <vt:lpstr>Balanced vs. Unbalanced</vt:lpstr>
      <vt:lpstr>Importing an ACH File</vt:lpstr>
      <vt:lpstr>Browsing to the ACH file</vt:lpstr>
      <vt:lpstr>Browsing to the ACH file</vt:lpstr>
      <vt:lpstr>Unbalanced File</vt:lpstr>
      <vt:lpstr>Reviewing and Authorizing</vt:lpstr>
      <vt:lpstr>Reviewing and Authorizing</vt:lpstr>
      <vt:lpstr>Reviewing and Authorizing</vt:lpstr>
      <vt:lpstr>Transaction Authorization Code</vt:lpstr>
      <vt:lpstr>Transaction Authorization Code</vt:lpstr>
      <vt:lpstr>Transaction Authorization Code</vt:lpstr>
      <vt:lpstr>Online Activity</vt:lpstr>
      <vt:lpstr>Questions and Answers</vt:lpstr>
      <vt:lpstr>Thank you!</vt:lpstr>
    </vt:vector>
  </TitlesOfParts>
  <Company>Zions Bancorporation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COMMERCE BANK OF WASHINGTON</dc:title>
  <dc:creator>Stephen Wilson</dc:creator>
  <cp:lastModifiedBy>Wesley Phoenix</cp:lastModifiedBy>
  <cp:revision>26</cp:revision>
  <dcterms:created xsi:type="dcterms:W3CDTF">2013-08-24T17:39:55Z</dcterms:created>
  <dcterms:modified xsi:type="dcterms:W3CDTF">2013-09-07T18:47:07Z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