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79" r:id="rId11"/>
    <p:sldId id="280" r:id="rId12"/>
    <p:sldId id="281" r:id="rId13"/>
    <p:sldId id="284" r:id="rId14"/>
    <p:sldId id="282" r:id="rId15"/>
    <p:sldId id="283" r:id="rId16"/>
    <p:sldId id="286" r:id="rId17"/>
    <p:sldId id="285" r:id="rId18"/>
    <p:sldId id="287" r:id="rId19"/>
    <p:sldId id="296" r:id="rId20"/>
    <p:sldId id="288" r:id="rId21"/>
    <p:sldId id="289" r:id="rId22"/>
    <p:sldId id="291" r:id="rId23"/>
    <p:sldId id="293" r:id="rId24"/>
    <p:sldId id="292" r:id="rId25"/>
    <p:sldId id="294" r:id="rId26"/>
    <p:sldId id="266" r:id="rId27"/>
    <p:sldId id="295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6AB222-0D22-4DBD-A658-80D77E7F2725}">
          <p14:sldIdLst>
            <p14:sldId id="256"/>
            <p14:sldId id="258"/>
            <p14:sldId id="257"/>
            <p14:sldId id="259"/>
            <p14:sldId id="261"/>
            <p14:sldId id="262"/>
            <p14:sldId id="263"/>
            <p14:sldId id="264"/>
            <p14:sldId id="265"/>
            <p14:sldId id="279"/>
            <p14:sldId id="280"/>
            <p14:sldId id="281"/>
            <p14:sldId id="284"/>
            <p14:sldId id="282"/>
            <p14:sldId id="283"/>
            <p14:sldId id="286"/>
            <p14:sldId id="285"/>
            <p14:sldId id="287"/>
            <p14:sldId id="296"/>
            <p14:sldId id="288"/>
            <p14:sldId id="289"/>
            <p14:sldId id="291"/>
            <p14:sldId id="293"/>
            <p14:sldId id="292"/>
            <p14:sldId id="294"/>
            <p14:sldId id="266"/>
            <p14:sldId id="295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28" autoAdjust="0"/>
  </p:normalViewPr>
  <p:slideViewPr>
    <p:cSldViewPr>
      <p:cViewPr>
        <p:scale>
          <a:sx n="100" d="100"/>
          <a:sy n="100" d="100"/>
        </p:scale>
        <p:origin x="-198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B3D7F-4413-4040-9C93-E9CC1901F69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E004B-1D11-46EF-9587-6F6ABFF1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20E6E8-0510-419C-89B3-EE34DF4C0083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AFFEF52-F66C-403E-82BB-0A712FC958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Positive Pay Service</a:t>
            </a:r>
          </a:p>
          <a:p>
            <a:r>
              <a:rPr lang="en-US" dirty="0" smtClean="0"/>
              <a:t>Hosted by: </a:t>
            </a:r>
            <a:r>
              <a:rPr lang="en-US" dirty="0"/>
              <a:t>Stephen Wilson, AAP</a:t>
            </a:r>
          </a:p>
          <a:p>
            <a:r>
              <a:rPr lang="en-US" dirty="0" smtClean="0"/>
              <a:t>Moderated by: Steven Gerlock, CTP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  <a:t>THE</a:t>
            </a:r>
            <a:b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  <a:t>COMMERCE</a:t>
            </a:r>
            <a:b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  <a:t>BANK</a:t>
            </a:r>
            <a:br>
              <a:rPr lang="en-US" sz="3200" spc="-15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spc="-150" dirty="0" smtClean="0">
                <a:latin typeface="Times New Roman" pitchFamily="18" charset="0"/>
                <a:cs typeface="Times New Roman" pitchFamily="18" charset="0"/>
              </a:rPr>
              <a:t>OF WASHINGTON</a:t>
            </a:r>
            <a:endParaRPr lang="en-US" sz="3200" spc="-1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Positive Pay Service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99736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981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Navigation View 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" y="1524000"/>
            <a:ext cx="7993063" cy="4667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63830"/>
            <a:ext cx="2828845" cy="4846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028699"/>
          </a:xfrm>
        </p:spPr>
        <p:txBody>
          <a:bodyPr>
            <a:normAutofit/>
          </a:bodyPr>
          <a:lstStyle/>
          <a:p>
            <a:r>
              <a:rPr lang="en-US" dirty="0" smtClean="0"/>
              <a:t>Positive Pay Core Functionality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048000"/>
            <a:ext cx="7885113" cy="23622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Submission of Issued Checks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Exception Items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Account Reconciliation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Issued Items Process - Legacy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32626"/>
              </p:ext>
            </p:extLst>
          </p:nvPr>
        </p:nvGraphicFramePr>
        <p:xfrm>
          <a:off x="457200" y="1295400"/>
          <a:ext cx="8001000" cy="53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510"/>
                <a:gridCol w="392049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Send File - Legacy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Issued Items Template - Legacy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911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5877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Positive Pay Send File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Positive Pay Issued Items Template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" y="1828800"/>
            <a:ext cx="3749040" cy="284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90" y="1847273"/>
            <a:ext cx="3810001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6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5649"/>
            <a:ext cx="7772400" cy="1143000"/>
          </a:xfrm>
        </p:spPr>
        <p:txBody>
          <a:bodyPr/>
          <a:lstStyle/>
          <a:p>
            <a:r>
              <a:rPr lang="en-US" dirty="0" smtClean="0"/>
              <a:t>Issued Check File Import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" y="1524000"/>
            <a:ext cx="7993063" cy="466725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71750"/>
            <a:ext cx="3394228" cy="192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Issued Check File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76437"/>
            <a:ext cx="6964363" cy="3057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438400"/>
            <a:ext cx="281940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Browse…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Browse out and locate the file you would like to import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7962" y="3560618"/>
            <a:ext cx="2941637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Display Name</a:t>
            </a:r>
            <a:r>
              <a:rPr lang="en-US" dirty="0" smtClean="0"/>
              <a:t>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This will be the account name.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File Processing Type</a:t>
            </a:r>
            <a:r>
              <a:rPr lang="en-US" dirty="0" smtClean="0"/>
              <a:t>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This will be the predefined template used to import in your items.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Issued Items Import – Continued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663986"/>
            <a:ext cx="6996038" cy="4297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5638800"/>
            <a:ext cx="2971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status column will display the results of the import.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Issued Items – Rejected File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657600" cy="3794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40421"/>
            <a:ext cx="6964363" cy="10096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Issued Check File Processing Log	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409825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181600"/>
            <a:ext cx="4572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Select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Issued Check File Processing Log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validate the file import process.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36" y="1447800"/>
            <a:ext cx="5669280" cy="2260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3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Issued Items – Add New Item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600199"/>
            <a:ext cx="2509496" cy="438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992937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Host and Moderator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5887808"/>
              </p:ext>
            </p:extLst>
          </p:nvPr>
        </p:nvGraphicFramePr>
        <p:xfrm>
          <a:off x="914400" y="1447800"/>
          <a:ext cx="77724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Steven</a:t>
                      </a:r>
                      <a:r>
                        <a:rPr lang="en-US" baseline="0" dirty="0" smtClean="0"/>
                        <a:t> Gerlock</a:t>
                      </a:r>
                      <a:r>
                        <a:rPr lang="en-US" dirty="0" smtClean="0"/>
                        <a:t>, CTP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Stephen Wilson, AAP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Steven</a:t>
                      </a:r>
                      <a:r>
                        <a:rPr lang="en-US" baseline="0" dirty="0" smtClean="0"/>
                        <a:t> overseas</a:t>
                      </a:r>
                      <a:r>
                        <a:rPr lang="en-US" dirty="0" smtClean="0"/>
                        <a:t> the Cash</a:t>
                      </a:r>
                      <a:r>
                        <a:rPr lang="en-US" baseline="0" dirty="0" smtClean="0"/>
                        <a:t> Management and Technology Departments for The Commerce Bank of  Washington. Steven is a Certified Treasury Professional.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Stephen manages</a:t>
                      </a:r>
                      <a:r>
                        <a:rPr lang="en-US" baseline="0" dirty="0" smtClean="0"/>
                        <a:t> ACH Operations for The Commerce Bank of Washington. Stephen is a recognized Accredited ACH Professional.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49500"/>
            <a:ext cx="1290320" cy="161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7270"/>
            <a:ext cx="1408670" cy="173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1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Processing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2" y="1600199"/>
            <a:ext cx="2409825" cy="42005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4" y="2703252"/>
            <a:ext cx="8686800" cy="1994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3733800" y="5105400"/>
            <a:ext cx="4648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Exception Timeframe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: 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Exceptions are available for review at 8 AM and must be completed by 12 PM.</a:t>
            </a:r>
            <a:endParaRPr lang="en-US" sz="1400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Processing - Checks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1"/>
            <a:ext cx="8686800" cy="2662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4572000"/>
            <a:ext cx="2322448" cy="146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572000"/>
            <a:ext cx="2667000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Check Return Reason List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Processing - ACH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3" y="1600200"/>
            <a:ext cx="8503920" cy="2465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4495800"/>
            <a:ext cx="24993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ACH Return Reason List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99" y="4495800"/>
            <a:ext cx="2612830" cy="1188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Transaction Reports - Reconciliation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All Checks</a:t>
            </a:r>
          </a:p>
          <a:p>
            <a:r>
              <a:rPr lang="en-US" dirty="0"/>
              <a:t>Outstanding Issued Checks</a:t>
            </a:r>
          </a:p>
          <a:p>
            <a:r>
              <a:rPr lang="en-US" dirty="0"/>
              <a:t>Paid Checks</a:t>
            </a:r>
          </a:p>
          <a:p>
            <a:r>
              <a:rPr lang="en-US" dirty="0"/>
              <a:t>Stops and Voids</a:t>
            </a:r>
          </a:p>
          <a:p>
            <a:r>
              <a:rPr lang="en-US" dirty="0"/>
              <a:t>ACH Transactions: (If Applicable)</a:t>
            </a:r>
          </a:p>
          <a:p>
            <a:r>
              <a:rPr lang="en-US" dirty="0"/>
              <a:t>Exception Items</a:t>
            </a:r>
          </a:p>
          <a:p>
            <a:r>
              <a:rPr lang="en-US" dirty="0"/>
              <a:t>Stale Dated Checks</a:t>
            </a:r>
          </a:p>
          <a:p>
            <a:r>
              <a:rPr lang="en-US" dirty="0"/>
              <a:t>Transaction Audit Log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Transaction Reports</a:t>
            </a:r>
            <a:r>
              <a:rPr lang="en-US" sz="3600" dirty="0"/>
              <a:t> </a:t>
            </a:r>
            <a:r>
              <a:rPr lang="en-US" sz="3600" dirty="0" smtClean="0"/>
              <a:t>- Continued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2"/>
            <a:ext cx="6492240" cy="27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8503920" cy="1976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 Void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419350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505450" cy="504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2689205"/>
            <a:ext cx="1981200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Insert the Check Number, amount and Issue date and click Find Matching Check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Positive Pay is changing as of September 23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2013.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All Issued File Templates will be mapped to the new service.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Exceptions must be resolved between 8 AM and 12 PM each day.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2"/>
          <a:stretch>
            <a:fillRect/>
          </a:stretch>
        </p:blipFill>
        <p:spPr bwMode="auto">
          <a:xfrm>
            <a:off x="3886200" y="3276600"/>
            <a:ext cx="2743200" cy="31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680960" cy="4485009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</p:spTree>
    <p:extLst>
      <p:ext uri="{BB962C8B-B14F-4D97-AF65-F5344CB8AC3E}">
        <p14:creationId xmlns:p14="http://schemas.microsoft.com/office/powerpoint/2010/main" val="7665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joining us today!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keep an eye on your email, slides, this recorded session and other information will be sent out soon.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additional information please email: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CMOPS@tcbwa.com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lines are muted</a:t>
            </a:r>
          </a:p>
          <a:p>
            <a:r>
              <a:rPr lang="en-US" dirty="0" smtClean="0"/>
              <a:t>Please use Q&amp;A to submit questions</a:t>
            </a:r>
          </a:p>
          <a:p>
            <a:r>
              <a:rPr lang="en-US" dirty="0" smtClean="0"/>
              <a:t>1 Hour Session, 45 minutes on Positive Pay and 15 minutes for Q&amp;A</a:t>
            </a:r>
          </a:p>
          <a:p>
            <a:r>
              <a:rPr lang="en-US" dirty="0" smtClean="0"/>
              <a:t>Recording and slide deck will be available after the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Review Positive Pay changes</a:t>
            </a:r>
          </a:p>
          <a:p>
            <a:r>
              <a:rPr lang="en-US" dirty="0" smtClean="0"/>
              <a:t>Import, exception and review process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Positive Pay Service</a:t>
            </a:r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2"/>
          <a:stretch>
            <a:fillRect/>
          </a:stretch>
        </p:blipFill>
        <p:spPr bwMode="auto">
          <a:xfrm>
            <a:off x="2895600" y="1600200"/>
            <a:ext cx="3581400" cy="41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638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service will be available Monday September 23,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2432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Additional Reporting Capabilities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ACH Filter</a:t>
            </a: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Email Notifications</a:t>
            </a:r>
          </a:p>
        </p:txBody>
      </p:sp>
    </p:spTree>
    <p:extLst>
      <p:ext uri="{BB962C8B-B14F-4D97-AF65-F5344CB8AC3E}">
        <p14:creationId xmlns:p14="http://schemas.microsoft.com/office/powerpoint/2010/main" val="8361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Navigation Changes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55481"/>
              </p:ext>
            </p:extLst>
          </p:nvPr>
        </p:nvGraphicFramePr>
        <p:xfrm>
          <a:off x="457200" y="1219199"/>
          <a:ext cx="8001000" cy="536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510"/>
                <a:gridCol w="3920490"/>
              </a:tblGrid>
              <a:tr h="381673">
                <a:tc>
                  <a:txBody>
                    <a:bodyPr/>
                    <a:lstStyle/>
                    <a:p>
                      <a:r>
                        <a:rPr lang="en-US" dirty="0" smtClean="0"/>
                        <a:t>Legacy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Online Banking</a:t>
                      </a:r>
                      <a:endParaRPr lang="en-US" dirty="0"/>
                    </a:p>
                  </a:txBody>
                  <a:tcPr/>
                </a:tc>
              </a:tr>
              <a:tr h="432911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58778"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our legacy service, Positive Pay options are available under the Account Summary Section.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new online banking, Positive Pay is located</a:t>
                      </a:r>
                      <a:r>
                        <a:rPr lang="en-US" baseline="0" dirty="0" smtClean="0"/>
                        <a:t> under the Commercial navigation.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905000"/>
            <a:ext cx="1873513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05000"/>
            <a:ext cx="402336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733799"/>
            <a:ext cx="1616353" cy="164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7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in Detail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3" y="1473200"/>
            <a:ext cx="7522910" cy="501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1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dirty="0" smtClean="0"/>
              <a:t>Navigation in Detail</a:t>
            </a:r>
            <a:endParaRPr lang="en-US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65012" cy="4572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64105"/>
            <a:ext cx="2178517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895599" y="4914900"/>
            <a:ext cx="2805725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Positive Pay Link </a:t>
            </a:r>
          </a:p>
        </p:txBody>
      </p:sp>
    </p:spTree>
    <p:extLst>
      <p:ext uri="{BB962C8B-B14F-4D97-AF65-F5344CB8AC3E}">
        <p14:creationId xmlns:p14="http://schemas.microsoft.com/office/powerpoint/2010/main" val="36577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TCBW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660409"/>
      </a:accent1>
      <a:accent2>
        <a:srgbClr val="072333"/>
      </a:accent2>
      <a:accent3>
        <a:srgbClr val="685C41"/>
      </a:accent3>
      <a:accent4>
        <a:srgbClr val="38657F"/>
      </a:accent4>
      <a:accent5>
        <a:srgbClr val="D7D0C0"/>
      </a:accent5>
      <a:accent6>
        <a:srgbClr val="11577F"/>
      </a:accent6>
      <a:hlink>
        <a:srgbClr val="FF0A16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965</TotalTime>
  <Words>501</Words>
  <Application>Microsoft Office PowerPoint</Application>
  <PresentationFormat>On-screen Show (4:3)</PresentationFormat>
  <Paragraphs>141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THE COMMERCE BANK OF WASHINGTON</vt:lpstr>
      <vt:lpstr>Your Host and Moderator</vt:lpstr>
      <vt:lpstr>House Keeping</vt:lpstr>
      <vt:lpstr>Agenda</vt:lpstr>
      <vt:lpstr>New Positive Pay Service</vt:lpstr>
      <vt:lpstr>Enhancements</vt:lpstr>
      <vt:lpstr>Navigation Changes</vt:lpstr>
      <vt:lpstr>Navigation in Detail</vt:lpstr>
      <vt:lpstr>Navigation in Detail</vt:lpstr>
      <vt:lpstr>New Positive Pay Service </vt:lpstr>
      <vt:lpstr>Additional Navigation View </vt:lpstr>
      <vt:lpstr>Positive Pay Core Functionality</vt:lpstr>
      <vt:lpstr>Issued Items Process - Legacy</vt:lpstr>
      <vt:lpstr>Issued Check File Import</vt:lpstr>
      <vt:lpstr>Submit Issued Check File</vt:lpstr>
      <vt:lpstr>Issued Items Import – Continued</vt:lpstr>
      <vt:lpstr>Issued Items – Rejected File</vt:lpstr>
      <vt:lpstr>Issued Check File Processing Log </vt:lpstr>
      <vt:lpstr>Issued Items – Add New Item</vt:lpstr>
      <vt:lpstr>Exception Processing</vt:lpstr>
      <vt:lpstr>Exception Processing - Checks</vt:lpstr>
      <vt:lpstr>Exception Processing - ACH</vt:lpstr>
      <vt:lpstr>Transaction Reports - Reconciliation</vt:lpstr>
      <vt:lpstr>Transaction Reports - Continued</vt:lpstr>
      <vt:lpstr>Process a Void</vt:lpstr>
      <vt:lpstr>Review  </vt:lpstr>
      <vt:lpstr>Questions and Answers</vt:lpstr>
      <vt:lpstr>Thank you!</vt:lpstr>
    </vt:vector>
  </TitlesOfParts>
  <Company>Zions Bancorporation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COMMERCE BANK OF WASHINGTON</dc:title>
  <dc:creator>Stephen Wilson</dc:creator>
  <cp:lastModifiedBy>Wesley Phoenix</cp:lastModifiedBy>
  <cp:revision>84</cp:revision>
  <dcterms:created xsi:type="dcterms:W3CDTF">2013-08-24T17:39:55Z</dcterms:created>
  <dcterms:modified xsi:type="dcterms:W3CDTF">2013-09-07T21:11:37Z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